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0"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1A793D27-8863-400C-8A61-96F8F0EB98BE}" type="datetimeFigureOut">
              <a:rPr lang="de-DE" smtClean="0"/>
              <a:t>19.10.2017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9670723-8489-4BBD-9DCF-4EBDB8D42617}" type="slidenum">
              <a:rPr lang="de-DE" smtClean="0"/>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A793D27-8863-400C-8A61-96F8F0EB98BE}" type="datetimeFigureOut">
              <a:rPr lang="de-DE" smtClean="0"/>
              <a:t>19.10.2017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9670723-8489-4BBD-9DCF-4EBDB8D42617}" type="slidenum">
              <a:rPr lang="de-DE" smtClean="0"/>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A793D27-8863-400C-8A61-96F8F0EB98BE}" type="datetimeFigureOut">
              <a:rPr lang="de-DE" smtClean="0"/>
              <a:t>19.10.2017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9670723-8489-4BBD-9DCF-4EBDB8D42617}" type="slidenum">
              <a:rPr lang="de-DE" smtClean="0"/>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A793D27-8863-400C-8A61-96F8F0EB98BE}" type="datetimeFigureOut">
              <a:rPr lang="de-DE" smtClean="0"/>
              <a:t>19.10.2017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9670723-8489-4BBD-9DCF-4EBDB8D42617}" type="slidenum">
              <a:rPr lang="de-DE" smtClean="0"/>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1A793D27-8863-400C-8A61-96F8F0EB98BE}" type="datetimeFigureOut">
              <a:rPr lang="de-DE" smtClean="0"/>
              <a:t>19.10.2017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9670723-8489-4BBD-9DCF-4EBDB8D42617}" type="slidenum">
              <a:rPr lang="de-DE" smtClean="0"/>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1A793D27-8863-400C-8A61-96F8F0EB98BE}" type="datetimeFigureOut">
              <a:rPr lang="de-DE" smtClean="0"/>
              <a:t>19.10.2017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9670723-8489-4BBD-9DCF-4EBDB8D42617}" type="slidenum">
              <a:rPr lang="de-DE" smtClean="0"/>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1A793D27-8863-400C-8A61-96F8F0EB98BE}" type="datetimeFigureOut">
              <a:rPr lang="de-DE" smtClean="0"/>
              <a:t>19.10.2017</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C9670723-8489-4BBD-9DCF-4EBDB8D42617}" type="slidenum">
              <a:rPr lang="de-DE" smtClean="0"/>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1A793D27-8863-400C-8A61-96F8F0EB98BE}" type="datetimeFigureOut">
              <a:rPr lang="de-DE" smtClean="0"/>
              <a:t>19.10.2017</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C9670723-8489-4BBD-9DCF-4EBDB8D42617}" type="slidenum">
              <a:rPr lang="de-DE" smtClean="0"/>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A793D27-8863-400C-8A61-96F8F0EB98BE}" type="datetimeFigureOut">
              <a:rPr lang="de-DE" smtClean="0"/>
              <a:t>19.10.2017</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C9670723-8489-4BBD-9DCF-4EBDB8D42617}" type="slidenum">
              <a:rPr lang="de-DE" smtClean="0"/>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1A793D27-8863-400C-8A61-96F8F0EB98BE}" type="datetimeFigureOut">
              <a:rPr lang="de-DE" smtClean="0"/>
              <a:t>19.10.2017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9670723-8489-4BBD-9DCF-4EBDB8D42617}" type="slidenum">
              <a:rPr lang="de-DE" smtClean="0"/>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1A793D27-8863-400C-8A61-96F8F0EB98BE}" type="datetimeFigureOut">
              <a:rPr lang="de-DE" smtClean="0"/>
              <a:t>19.10.2017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9670723-8489-4BBD-9DCF-4EBDB8D42617}" type="slidenum">
              <a:rPr lang="de-DE" smtClean="0"/>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793D27-8863-400C-8A61-96F8F0EB98BE}" type="datetimeFigureOut">
              <a:rPr lang="de-DE" smtClean="0"/>
              <a:t>19.10.2017</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670723-8489-4BBD-9DCF-4EBDB8D42617}" type="slidenum">
              <a:rPr lang="de-DE" smtClean="0"/>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gi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de-DE" dirty="0" smtClean="0"/>
              <a:t>Forderungen der Armutskarawane im Jahr 2010 und die Wirklichkeit im Jahr 2017</a:t>
            </a:r>
            <a:endParaRPr lang="de-DE" dirty="0"/>
          </a:p>
        </p:txBody>
      </p:sp>
      <p:sp>
        <p:nvSpPr>
          <p:cNvPr id="3" name="Untertitel 2"/>
          <p:cNvSpPr>
            <a:spLocks noGrp="1"/>
          </p:cNvSpPr>
          <p:nvPr>
            <p:ph type="subTitle" idx="1"/>
          </p:nvPr>
        </p:nvSpPr>
        <p:spPr/>
        <p:txBody>
          <a:bodyPr/>
          <a:lstStyle/>
          <a:p>
            <a:endParaRPr lang="de-D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Forderung 4</a:t>
            </a:r>
            <a:endParaRPr lang="de-DE" dirty="0"/>
          </a:p>
        </p:txBody>
      </p:sp>
      <p:sp>
        <p:nvSpPr>
          <p:cNvPr id="3" name="Inhaltsplatzhalter 2"/>
          <p:cNvSpPr>
            <a:spLocks noGrp="1"/>
          </p:cNvSpPr>
          <p:nvPr>
            <p:ph sz="half" idx="1"/>
          </p:nvPr>
        </p:nvSpPr>
        <p:spPr/>
        <p:txBody>
          <a:bodyPr>
            <a:normAutofit fontScale="70000" lnSpcReduction="20000"/>
          </a:bodyPr>
          <a:lstStyle/>
          <a:p>
            <a:r>
              <a:rPr lang="de-DE" dirty="0" smtClean="0"/>
              <a:t>Jeder Bürger steht mit seiner „Community“ alleine  oder isoliert da. Viele haben keinen Zugang zu Gemeinschaften, zu Assoziationen die Halt und Stärke geben. Dem steht der Aufbau einer europäischen Zivilgesellschaft als alternatives Modell gegenüber. Am europäischen Modell von Zivilgesellschaft müssen die Armen beteiligt sein</a:t>
            </a:r>
            <a:endParaRPr lang="de-DE" dirty="0"/>
          </a:p>
        </p:txBody>
      </p:sp>
      <p:sp>
        <p:nvSpPr>
          <p:cNvPr id="4" name="Inhaltsplatzhalter 3"/>
          <p:cNvSpPr>
            <a:spLocks noGrp="1"/>
          </p:cNvSpPr>
          <p:nvPr>
            <p:ph sz="half" idx="2"/>
          </p:nvPr>
        </p:nvSpPr>
        <p:spPr/>
        <p:txBody>
          <a:bodyPr>
            <a:normAutofit fontScale="70000" lnSpcReduction="20000"/>
          </a:bodyPr>
          <a:lstStyle/>
          <a:p>
            <a:r>
              <a:rPr lang="de-DE" dirty="0"/>
              <a:t>Es findet zunehmend eine Spaltung der Gesellschaft zwischen Reich und Arm, zwischen Einheimischen und Migranten statt. Diese Ausgrenzung findet europaweit statt. In Vorarlberg wurde dazu eine Studie über „</a:t>
            </a:r>
            <a:r>
              <a:rPr lang="de-DE" b="1" dirty="0"/>
              <a:t>Bettelnde Notreisende“ </a:t>
            </a:r>
            <a:r>
              <a:rPr lang="de-DE" dirty="0"/>
              <a:t>erstellt: Unter bettelnden Notreisenden versteht man EU-Bürger die durch Europa reisen. Die Studie untersuchte in erster Linie zwei Fragen: „Wie viel Personen betteln? Wie gestaltet sich deren Lebenswelt?“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pic>
        <p:nvPicPr>
          <p:cNvPr id="8" name="Inhaltsplatzhalter 7" descr="Toleranz.gif"/>
          <p:cNvPicPr>
            <a:picLocks noGrp="1" noChangeAspect="1"/>
          </p:cNvPicPr>
          <p:nvPr>
            <p:ph sz="half" idx="2"/>
          </p:nvPr>
        </p:nvPicPr>
        <p:blipFill>
          <a:blip r:embed="rId2"/>
          <a:stretch>
            <a:fillRect/>
          </a:stretch>
        </p:blipFill>
        <p:spPr>
          <a:xfrm>
            <a:off x="5715008" y="2357430"/>
            <a:ext cx="2214577" cy="2928958"/>
          </a:xfrm>
        </p:spPr>
      </p:pic>
      <p:pic>
        <p:nvPicPr>
          <p:cNvPr id="7" name="Inhaltsplatzhalter 6" descr="Frieden auf der ganzen Welt.gif"/>
          <p:cNvPicPr>
            <a:picLocks noGrp="1" noChangeAspect="1"/>
          </p:cNvPicPr>
          <p:nvPr>
            <p:ph sz="half" idx="1"/>
          </p:nvPr>
        </p:nvPicPr>
        <p:blipFill>
          <a:blip r:embed="rId3"/>
          <a:stretch>
            <a:fillRect/>
          </a:stretch>
        </p:blipFill>
        <p:spPr>
          <a:xfrm>
            <a:off x="457200" y="2363130"/>
            <a:ext cx="4038600" cy="3000103"/>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Forderung 5</a:t>
            </a:r>
            <a:endParaRPr lang="de-DE" dirty="0"/>
          </a:p>
        </p:txBody>
      </p:sp>
      <p:sp>
        <p:nvSpPr>
          <p:cNvPr id="3" name="Inhaltsplatzhalter 2"/>
          <p:cNvSpPr>
            <a:spLocks noGrp="1"/>
          </p:cNvSpPr>
          <p:nvPr>
            <p:ph sz="half" idx="1"/>
          </p:nvPr>
        </p:nvSpPr>
        <p:spPr/>
        <p:txBody>
          <a:bodyPr>
            <a:normAutofit fontScale="85000" lnSpcReduction="10000"/>
          </a:bodyPr>
          <a:lstStyle/>
          <a:p>
            <a:r>
              <a:rPr lang="de-DE" dirty="0"/>
              <a:t>Kommunen haben eine besondere Verantwortung für die Ausgestaltung der sozialen, kulturellen und ökonomischen vor Ort. Dabei sind die Lebensbedingungen sozialer Minoritäten, Migranten und Menschen in Obdachlosigkeit und anderen vergleichbaren Lebenslagen konsequent zu fördern.  </a:t>
            </a:r>
          </a:p>
        </p:txBody>
      </p:sp>
      <p:pic>
        <p:nvPicPr>
          <p:cNvPr id="5" name="Inhaltsplatzhalter 4" descr="images (9).jpg"/>
          <p:cNvPicPr>
            <a:picLocks noGrp="1" noChangeAspect="1"/>
          </p:cNvPicPr>
          <p:nvPr>
            <p:ph sz="half" idx="2"/>
          </p:nvPr>
        </p:nvPicPr>
        <p:blipFill>
          <a:blip r:embed="rId2"/>
          <a:stretch>
            <a:fillRect/>
          </a:stretch>
        </p:blipFill>
        <p:spPr>
          <a:xfrm>
            <a:off x="5143504" y="1643050"/>
            <a:ext cx="2928958" cy="4071966"/>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Forderung 7</a:t>
            </a:r>
            <a:endParaRPr lang="de-DE" dirty="0"/>
          </a:p>
        </p:txBody>
      </p:sp>
      <p:sp>
        <p:nvSpPr>
          <p:cNvPr id="3" name="Inhaltsplatzhalter 2"/>
          <p:cNvSpPr>
            <a:spLocks noGrp="1"/>
          </p:cNvSpPr>
          <p:nvPr>
            <p:ph sz="half" idx="1"/>
          </p:nvPr>
        </p:nvSpPr>
        <p:spPr/>
        <p:txBody>
          <a:bodyPr>
            <a:normAutofit fontScale="77500" lnSpcReduction="20000"/>
          </a:bodyPr>
          <a:lstStyle/>
          <a:p>
            <a:r>
              <a:rPr lang="de-DE" dirty="0" smtClean="0"/>
              <a:t>Viele Lebensbedingungen sind aufgrund der strukturellen Verhältnisse (Globalisierung, Neoliberalismus, FinanzKapital,…)dem Diktat dieser Verhältnisse unterworfen. Folgen sind die zunehmenden Verlagerungen der sozialen Sicherheit in private Hände. Wir fordern die gesellschaftliche Verantwortung für die Umsetzung der Grundrechte. Stopp dem Zerfall der Gesellschaft in Arm und Reich</a:t>
            </a:r>
            <a:endParaRPr lang="de-DE" dirty="0"/>
          </a:p>
        </p:txBody>
      </p:sp>
      <p:pic>
        <p:nvPicPr>
          <p:cNvPr id="5" name="Inhaltsplatzhalter 4" descr="Die Erde ernährt uns.gif"/>
          <p:cNvPicPr>
            <a:picLocks noGrp="1" noChangeAspect="1"/>
          </p:cNvPicPr>
          <p:nvPr>
            <p:ph sz="half" idx="2"/>
          </p:nvPr>
        </p:nvPicPr>
        <p:blipFill>
          <a:blip r:embed="rId2"/>
          <a:stretch>
            <a:fillRect/>
          </a:stretch>
        </p:blipFill>
        <p:spPr>
          <a:xfrm>
            <a:off x="4857750" y="1285860"/>
            <a:ext cx="3619500" cy="3929090"/>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Forderung 8</a:t>
            </a:r>
            <a:endParaRPr lang="de-DE" dirty="0"/>
          </a:p>
        </p:txBody>
      </p:sp>
      <p:sp>
        <p:nvSpPr>
          <p:cNvPr id="3" name="Inhaltsplatzhalter 2"/>
          <p:cNvSpPr>
            <a:spLocks noGrp="1"/>
          </p:cNvSpPr>
          <p:nvPr>
            <p:ph sz="half" idx="1"/>
          </p:nvPr>
        </p:nvSpPr>
        <p:spPr/>
        <p:txBody>
          <a:bodyPr/>
          <a:lstStyle/>
          <a:p>
            <a:r>
              <a:rPr lang="de-DE" dirty="0" smtClean="0"/>
              <a:t>Wichtige Quelle der Stärke sind auch die religiös ethischen Wurzeln und Erfahrungen der Menschen. Daraus erwachsen Ideen, Wege und Ziele für alle Menschen</a:t>
            </a:r>
            <a:endParaRPr lang="de-DE" dirty="0"/>
          </a:p>
        </p:txBody>
      </p:sp>
      <p:pic>
        <p:nvPicPr>
          <p:cNvPr id="5" name="Inhaltsplatzhalter 4" descr="images (7).jpg"/>
          <p:cNvPicPr>
            <a:picLocks noGrp="1" noChangeAspect="1"/>
          </p:cNvPicPr>
          <p:nvPr>
            <p:ph sz="half" idx="2"/>
          </p:nvPr>
        </p:nvPicPr>
        <p:blipFill>
          <a:blip r:embed="rId2"/>
          <a:stretch>
            <a:fillRect/>
          </a:stretch>
        </p:blipFill>
        <p:spPr>
          <a:xfrm>
            <a:off x="5214942" y="1500174"/>
            <a:ext cx="2857520" cy="3714776"/>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10 Forderungen im Jahr 2010</a:t>
            </a:r>
            <a:endParaRPr lang="de-DE" dirty="0"/>
          </a:p>
        </p:txBody>
      </p:sp>
      <p:sp>
        <p:nvSpPr>
          <p:cNvPr id="3" name="Textplatzhalter 2"/>
          <p:cNvSpPr>
            <a:spLocks noGrp="1"/>
          </p:cNvSpPr>
          <p:nvPr>
            <p:ph type="body" idx="1"/>
          </p:nvPr>
        </p:nvSpPr>
        <p:spPr/>
        <p:txBody>
          <a:bodyPr/>
          <a:lstStyle/>
          <a:p>
            <a:r>
              <a:rPr lang="de-DE" dirty="0" smtClean="0"/>
              <a:t>Forderung 1</a:t>
            </a:r>
            <a:endParaRPr lang="de-DE" dirty="0"/>
          </a:p>
        </p:txBody>
      </p:sp>
      <p:sp>
        <p:nvSpPr>
          <p:cNvPr id="4" name="Inhaltsplatzhalter 3"/>
          <p:cNvSpPr>
            <a:spLocks noGrp="1"/>
          </p:cNvSpPr>
          <p:nvPr>
            <p:ph sz="half" idx="2"/>
          </p:nvPr>
        </p:nvSpPr>
        <p:spPr/>
        <p:txBody>
          <a:bodyPr/>
          <a:lstStyle/>
          <a:p>
            <a:r>
              <a:rPr lang="de-DE" dirty="0" smtClean="0"/>
              <a:t>Die Karawane gegen Armut und Ausgrenzung fordert ein soziales Europa. Die Lissabon-Strategie der EU aus dem Jahr 2000 ist gescheitert. Europa garantiert kein „Recht auf ein gutes Leben“ den Bürgern in Ausgrenzung, in Armut und Erwerbslosigkeit</a:t>
            </a:r>
            <a:endParaRPr lang="de-DE" dirty="0"/>
          </a:p>
        </p:txBody>
      </p:sp>
      <p:sp>
        <p:nvSpPr>
          <p:cNvPr id="5" name="Textplatzhalter 4"/>
          <p:cNvSpPr>
            <a:spLocks noGrp="1"/>
          </p:cNvSpPr>
          <p:nvPr>
            <p:ph type="body" sz="quarter" idx="3"/>
          </p:nvPr>
        </p:nvSpPr>
        <p:spPr/>
        <p:txBody>
          <a:bodyPr/>
          <a:lstStyle/>
          <a:p>
            <a:endParaRPr lang="de-DE"/>
          </a:p>
        </p:txBody>
      </p:sp>
      <p:pic>
        <p:nvPicPr>
          <p:cNvPr id="7" name="Inhaltsplatzhalter 6" descr="images.jpg"/>
          <p:cNvPicPr>
            <a:picLocks noGrp="1" noChangeAspect="1"/>
          </p:cNvPicPr>
          <p:nvPr>
            <p:ph sz="quarter" idx="4"/>
          </p:nvPr>
        </p:nvPicPr>
        <p:blipFill>
          <a:blip r:embed="rId2"/>
          <a:stretch>
            <a:fillRect/>
          </a:stretch>
        </p:blipFill>
        <p:spPr>
          <a:xfrm>
            <a:off x="5432425" y="3226594"/>
            <a:ext cx="2466975" cy="184785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Das Jahr 2017</a:t>
            </a:r>
            <a:endParaRPr lang="de-DE" dirty="0"/>
          </a:p>
        </p:txBody>
      </p:sp>
      <p:sp>
        <p:nvSpPr>
          <p:cNvPr id="3" name="Inhaltsplatzhalter 2"/>
          <p:cNvSpPr>
            <a:spLocks noGrp="1"/>
          </p:cNvSpPr>
          <p:nvPr>
            <p:ph sz="half" idx="1"/>
          </p:nvPr>
        </p:nvSpPr>
        <p:spPr/>
        <p:txBody>
          <a:bodyPr>
            <a:normAutofit fontScale="92500"/>
          </a:bodyPr>
          <a:lstStyle/>
          <a:p>
            <a:r>
              <a:rPr lang="de-DE" dirty="0" smtClean="0"/>
              <a:t>Ziel des Vertrages: EU soll transparenter, demokratischer und effizienter zu machen</a:t>
            </a:r>
          </a:p>
          <a:p>
            <a:r>
              <a:rPr lang="de-DE" dirty="0" smtClean="0"/>
              <a:t>Europa ist gespalten und denkt nationalistisch</a:t>
            </a:r>
          </a:p>
          <a:p>
            <a:r>
              <a:rPr lang="de-DE" dirty="0" smtClean="0"/>
              <a:t>Abschottung nach außen</a:t>
            </a:r>
          </a:p>
          <a:p>
            <a:r>
              <a:rPr lang="de-DE" dirty="0" smtClean="0"/>
              <a:t>Demokratie wird abgeschafft</a:t>
            </a:r>
          </a:p>
          <a:p>
            <a:endParaRPr lang="de-DE" dirty="0"/>
          </a:p>
        </p:txBody>
      </p:sp>
      <p:pic>
        <p:nvPicPr>
          <p:cNvPr id="7" name="Inhaltsplatzhalter 6" descr="images (4).jpg"/>
          <p:cNvPicPr>
            <a:picLocks noGrp="1" noChangeAspect="1"/>
          </p:cNvPicPr>
          <p:nvPr>
            <p:ph sz="half" idx="2"/>
          </p:nvPr>
        </p:nvPicPr>
        <p:blipFill>
          <a:blip r:embed="rId2"/>
          <a:stretch>
            <a:fillRect/>
          </a:stretch>
        </p:blipFill>
        <p:spPr>
          <a:xfrm>
            <a:off x="4786314" y="1142984"/>
            <a:ext cx="3357586" cy="428628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Forderung 2</a:t>
            </a:r>
            <a:endParaRPr lang="de-DE" dirty="0"/>
          </a:p>
        </p:txBody>
      </p:sp>
      <p:sp>
        <p:nvSpPr>
          <p:cNvPr id="3" name="Inhaltsplatzhalter 2"/>
          <p:cNvSpPr>
            <a:spLocks noGrp="1"/>
          </p:cNvSpPr>
          <p:nvPr>
            <p:ph sz="half" idx="1"/>
          </p:nvPr>
        </p:nvSpPr>
        <p:spPr/>
        <p:txBody>
          <a:bodyPr>
            <a:normAutofit fontScale="77500" lnSpcReduction="20000"/>
          </a:bodyPr>
          <a:lstStyle/>
          <a:p>
            <a:r>
              <a:rPr lang="de-DE" dirty="0" smtClean="0"/>
              <a:t>Die Garantien des Grundgesetzes der Bundesrepublik Deutschland auf ein Leben in Freiheit, garantierten Rechten auf Gesundheit, Bildung, Arbeit, Wohnen, Existenzsicherung, gesellschaftliche Teilhabe bleiben für alle staatliche Politik unverbindlich. Wir fordern eine konkrete Aufnahme der menschlichen Grundbedürfnisse in die Verfassung der Bundesrepublik Deutschland</a:t>
            </a:r>
            <a:endParaRPr lang="de-DE" dirty="0"/>
          </a:p>
        </p:txBody>
      </p:sp>
      <p:pic>
        <p:nvPicPr>
          <p:cNvPr id="5" name="Inhaltsplatzhalter 4" descr="RTEmagicC_banner_armutsbericht-2017_490x262.gif"/>
          <p:cNvPicPr>
            <a:picLocks noGrp="1" noChangeAspect="1"/>
          </p:cNvPicPr>
          <p:nvPr>
            <p:ph sz="half" idx="2"/>
          </p:nvPr>
        </p:nvPicPr>
        <p:blipFill>
          <a:blip r:embed="rId2"/>
          <a:stretch>
            <a:fillRect/>
          </a:stretch>
        </p:blipFill>
        <p:spPr>
          <a:xfrm>
            <a:off x="4648200" y="2783474"/>
            <a:ext cx="4038600" cy="2159415"/>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sz="half" idx="1"/>
          </p:nvPr>
        </p:nvSpPr>
        <p:spPr/>
        <p:txBody>
          <a:bodyPr>
            <a:normAutofit fontScale="62500" lnSpcReduction="20000"/>
          </a:bodyPr>
          <a:lstStyle/>
          <a:p>
            <a:r>
              <a:rPr lang="de-DE" dirty="0"/>
              <a:t>Dr. Gerhard </a:t>
            </a:r>
            <a:r>
              <a:rPr lang="de-DE" dirty="0" err="1"/>
              <a:t>Trabert</a:t>
            </a:r>
            <a:r>
              <a:rPr lang="de-DE" dirty="0"/>
              <a:t> hat recherchiert, dass es im Bereich Wohnungslosigkeit einen sehr hohen Krankenstand von rund 90 % </a:t>
            </a:r>
            <a:r>
              <a:rPr lang="de-DE" dirty="0" err="1"/>
              <a:t>behandlungsbedürftigen</a:t>
            </a:r>
            <a:r>
              <a:rPr lang="de-DE" dirty="0"/>
              <a:t> Personen gibt und nur eine unzureichende medizinische Versorgung. Untersuchungen zur Mortalität deuten darauf hin, dass das durchschnittliche Sterbealter zehn bis 15 Jahre unter dem der Normalbevölkerung liegt.  </a:t>
            </a:r>
            <a:r>
              <a:rPr lang="de-DE" b="1" dirty="0"/>
              <a:t>„Es nützt nichts, das Geschwür am Bein des Obdachlosen zu behandeln und ihn danach wieder auf die Straße zu schicken“, </a:t>
            </a:r>
            <a:r>
              <a:rPr lang="de-DE" dirty="0"/>
              <a:t>sagte der britische </a:t>
            </a:r>
            <a:r>
              <a:rPr lang="de-DE" dirty="0" err="1"/>
              <a:t>Sozialepidemologe</a:t>
            </a:r>
            <a:r>
              <a:rPr lang="de-DE" dirty="0"/>
              <a:t> Sir Michael </a:t>
            </a:r>
            <a:r>
              <a:rPr lang="de-DE" dirty="0" err="1"/>
              <a:t>Marmot</a:t>
            </a:r>
            <a:r>
              <a:rPr lang="de-DE" b="1" dirty="0"/>
              <a:t>.</a:t>
            </a:r>
            <a:endParaRPr lang="de-DE" dirty="0"/>
          </a:p>
        </p:txBody>
      </p:sp>
      <p:sp>
        <p:nvSpPr>
          <p:cNvPr id="4" name="Inhaltsplatzhalter 3"/>
          <p:cNvSpPr>
            <a:spLocks noGrp="1"/>
          </p:cNvSpPr>
          <p:nvPr>
            <p:ph sz="half" idx="2"/>
          </p:nvPr>
        </p:nvSpPr>
        <p:spPr/>
        <p:txBody>
          <a:bodyPr>
            <a:normAutofit fontScale="62500" lnSpcReduction="20000"/>
          </a:bodyPr>
          <a:lstStyle/>
          <a:p>
            <a:r>
              <a:rPr lang="de-DE" dirty="0"/>
              <a:t>„(1) Jeder hat das Recht auf einen Lebensstandard, der seine und seiner Familie Gesundheit und Wohl gewährleistet, einschließlich Nahrung, Kleidung, Wohnung, ärztliche Versorgung und notwendige soziale Leistungen, sowie das Recht auf Sicherheit im Falle von Arbeitslosigkeit, Krankheit, Invalidität oder </a:t>
            </a:r>
            <a:r>
              <a:rPr lang="de-DE" dirty="0" err="1"/>
              <a:t>Verwitwung</a:t>
            </a:r>
            <a:r>
              <a:rPr lang="de-DE" dirty="0"/>
              <a:t>, im Alter sowie bei anderweitigem Verlust seiner Unterhaltsmittel durch unverschuldete Umstände.“ (Art. </a:t>
            </a:r>
            <a:r>
              <a:rPr lang="de-DE" dirty="0" smtClean="0"/>
              <a:t>25, Menschenrechtscharta)</a:t>
            </a:r>
            <a:endParaRPr lang="de-D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Bildung und Teilhabe</a:t>
            </a:r>
            <a:endParaRPr lang="de-DE" dirty="0"/>
          </a:p>
        </p:txBody>
      </p:sp>
      <p:sp>
        <p:nvSpPr>
          <p:cNvPr id="3" name="Inhaltsplatzhalter 2"/>
          <p:cNvSpPr>
            <a:spLocks noGrp="1"/>
          </p:cNvSpPr>
          <p:nvPr>
            <p:ph sz="half" idx="1"/>
          </p:nvPr>
        </p:nvSpPr>
        <p:spPr/>
        <p:txBody>
          <a:bodyPr>
            <a:normAutofit fontScale="47500" lnSpcReduction="20000"/>
          </a:bodyPr>
          <a:lstStyle/>
          <a:p>
            <a:r>
              <a:rPr lang="de-DE" b="1" dirty="0"/>
              <a:t>Bildung und Teilhabe</a:t>
            </a:r>
            <a:r>
              <a:rPr lang="de-DE" dirty="0"/>
              <a:t> ist für Menschen in Armut/Wohnungslosigkeit unmöglich. Vor einigen Jahren gab es in Berlin ein Experiment für Bildung von Wohnungslosen. Einzelne Einrichtungen haben versucht eine Uni für Wohnungslose zu etablieren um für sie Bildung und Teilhabe zu ermöglichen. Leider scheiterte dieses Konzept.  Aus diesem Grund fordert die BBI eine konkrete Aufnahme der menschlichen Grundbedürfnisse in die Verfassung der Bundesrepublik Deutschland.</a:t>
            </a:r>
          </a:p>
        </p:txBody>
      </p:sp>
      <p:sp>
        <p:nvSpPr>
          <p:cNvPr id="4" name="Inhaltsplatzhalter 3"/>
          <p:cNvSpPr>
            <a:spLocks noGrp="1"/>
          </p:cNvSpPr>
          <p:nvPr>
            <p:ph sz="half" idx="2"/>
          </p:nvPr>
        </p:nvSpPr>
        <p:spPr/>
        <p:txBody>
          <a:bodyPr>
            <a:normAutofit fontScale="47500" lnSpcReduction="20000"/>
          </a:bodyPr>
          <a:lstStyle/>
          <a:p>
            <a:pPr fontAlgn="base"/>
            <a:r>
              <a:rPr lang="de-DE" dirty="0"/>
              <a:t>1) Jeder hat das Recht auf Bildung. Die Bildung ist unentgeltlich, zum mindesten der Grundschulunterricht und die grundlegende Bildung. Der Grundschulunterricht ist obligatorisch. Fach- und Berufsschulunterricht müssen allgemein verfügbar gemacht werden, und der Hochschulunterricht </a:t>
            </a:r>
            <a:r>
              <a:rPr lang="de-DE" dirty="0" err="1"/>
              <a:t>muß</a:t>
            </a:r>
            <a:r>
              <a:rPr lang="de-DE" dirty="0"/>
              <a:t> allen gleichermaßen entsprechend ihren Fähigkeiten offenstehen.</a:t>
            </a:r>
          </a:p>
          <a:p>
            <a:pPr fontAlgn="base"/>
            <a:r>
              <a:rPr lang="de-DE" dirty="0"/>
              <a:t>(2) Die Bildung </a:t>
            </a:r>
            <a:r>
              <a:rPr lang="de-DE" dirty="0" err="1"/>
              <a:t>muß</a:t>
            </a:r>
            <a:r>
              <a:rPr lang="de-DE" dirty="0"/>
              <a:t> auf die volle Entfaltung der menschlichen Persönlichkeit und auf die Stärkung der Achtung vor den Menschenrechten und Grundfreiheiten gerichtet sein. Sie </a:t>
            </a:r>
            <a:r>
              <a:rPr lang="de-DE" dirty="0" err="1"/>
              <a:t>muß</a:t>
            </a:r>
            <a:r>
              <a:rPr lang="de-DE" dirty="0"/>
              <a:t> zu Verständnis, Toleranz und Freundschaft zwischen allen Nationen und allen rassischen oder religiösen Gruppen beitragen und der Tätigkeit der Vereinten Nationen für die Wahrung des Friedens förderlich sein</a:t>
            </a:r>
          </a:p>
          <a:p>
            <a:pPr fontAlgn="base"/>
            <a:r>
              <a:rPr lang="de-DE" dirty="0"/>
              <a:t>(3) Die Eltern haben ein vorrangiges Recht, die Art der Bildung zu wählen, die ihren Kindern zuteil werden soll. (UN-Menschenrechtscharta, Art. 26)</a:t>
            </a:r>
          </a:p>
          <a:p>
            <a:endParaRPr lang="de-D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Forderung 3</a:t>
            </a:r>
            <a:endParaRPr lang="de-DE" dirty="0"/>
          </a:p>
        </p:txBody>
      </p:sp>
      <p:sp>
        <p:nvSpPr>
          <p:cNvPr id="3" name="Inhaltsplatzhalter 2"/>
          <p:cNvSpPr>
            <a:spLocks noGrp="1"/>
          </p:cNvSpPr>
          <p:nvPr>
            <p:ph sz="half" idx="1"/>
          </p:nvPr>
        </p:nvSpPr>
        <p:spPr/>
        <p:txBody>
          <a:bodyPr>
            <a:normAutofit fontScale="77500" lnSpcReduction="20000"/>
          </a:bodyPr>
          <a:lstStyle/>
          <a:p>
            <a:r>
              <a:rPr lang="de-DE" dirty="0" smtClean="0"/>
              <a:t>Armut hat viele Gesichter. Armut hat ein europäisches Gesicht. Armut in Europa gehört konsequent abgeschafft. Kein Mensch ist illegal! Obdachlos aber nicht wehrlos! Wir fordern „</a:t>
            </a:r>
            <a:r>
              <a:rPr lang="de-DE" dirty="0" err="1" smtClean="0"/>
              <a:t>zero</a:t>
            </a:r>
            <a:r>
              <a:rPr lang="de-DE" dirty="0" smtClean="0"/>
              <a:t> </a:t>
            </a:r>
            <a:r>
              <a:rPr lang="de-DE" dirty="0" err="1" smtClean="0"/>
              <a:t>poverty</a:t>
            </a:r>
            <a:r>
              <a:rPr lang="de-DE" dirty="0" smtClean="0"/>
              <a:t>“ für und in Europa. Wir fordern staatliche Transferleistungen, die armutsfest sind, die ein Leben in Würde ermöglichen. Es geht um garantiertes Einkommen, das materielle, soziale, kulturelle wie politische Teilhabe sichert</a:t>
            </a:r>
            <a:endParaRPr lang="de-DE" dirty="0"/>
          </a:p>
        </p:txBody>
      </p:sp>
      <p:pic>
        <p:nvPicPr>
          <p:cNvPr id="5" name="Inhaltsplatzhalter 4" descr="images (2).jpg"/>
          <p:cNvPicPr>
            <a:picLocks noGrp="1" noChangeAspect="1"/>
          </p:cNvPicPr>
          <p:nvPr>
            <p:ph sz="half" idx="2"/>
          </p:nvPr>
        </p:nvPicPr>
        <p:blipFill>
          <a:blip r:embed="rId2"/>
          <a:stretch>
            <a:fillRect/>
          </a:stretch>
        </p:blipFill>
        <p:spPr>
          <a:xfrm>
            <a:off x="5800725" y="1571612"/>
            <a:ext cx="1733550" cy="4214842"/>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Im Jahr 2017</a:t>
            </a:r>
            <a:endParaRPr lang="de-DE" dirty="0"/>
          </a:p>
        </p:txBody>
      </p:sp>
      <p:sp>
        <p:nvSpPr>
          <p:cNvPr id="3" name="Inhaltsplatzhalter 2"/>
          <p:cNvSpPr>
            <a:spLocks noGrp="1"/>
          </p:cNvSpPr>
          <p:nvPr>
            <p:ph sz="half" idx="1"/>
          </p:nvPr>
        </p:nvSpPr>
        <p:spPr/>
        <p:txBody>
          <a:bodyPr>
            <a:normAutofit fontScale="55000" lnSpcReduction="20000"/>
          </a:bodyPr>
          <a:lstStyle/>
          <a:p>
            <a:r>
              <a:rPr lang="de-DE" dirty="0"/>
              <a:t>Armut hat viele Gesichter. Armut hat ein europäisches Gesicht. Armut in Europa gehört konsequent abgeschafft. </a:t>
            </a:r>
            <a:r>
              <a:rPr lang="de-DE" b="1" dirty="0"/>
              <a:t>„</a:t>
            </a:r>
            <a:r>
              <a:rPr lang="de-DE" b="1" dirty="0" err="1"/>
              <a:t>Prekarität</a:t>
            </a:r>
            <a:r>
              <a:rPr lang="de-DE" b="1" dirty="0"/>
              <a:t> ist überall!“</a:t>
            </a:r>
            <a:r>
              <a:rPr lang="de-DE" dirty="0"/>
              <a:t>.Dies stellte der französische Soziologe Pierre Bourdieu schon vor 20 Jahren fest als er im Dezember 1997 in Grenoble sein Buch „Das Elend der Welt“ vorstellte. „Im privaten und im öffentlichen Sektor wo sich die Zahl der befristeten Beschäftigung vervielfacht hat. Beinahe überall hat sie Wirkung gezeigt, die im Extremfall die Arbeitslosigkeit begründen.“ Armut und </a:t>
            </a:r>
            <a:r>
              <a:rPr lang="de-DE" dirty="0" err="1"/>
              <a:t>Prekarität</a:t>
            </a:r>
            <a:r>
              <a:rPr lang="de-DE" dirty="0"/>
              <a:t> haben 2 Gesichter: zum einen materielle Grundlagen, fehlende Absicherung, soziale Isolation um einige objektive Faktoren aufzuzeigen. Zum anderen spielen auch subjektive Sichtweisen wie z. B. mangelnde Anerkennung oder das eigene Schicksal eine Rolle.</a:t>
            </a:r>
          </a:p>
        </p:txBody>
      </p:sp>
      <p:pic>
        <p:nvPicPr>
          <p:cNvPr id="5" name="Inhaltsplatzhalter 4" descr="Wir leben auf Kosten der Dritten Welt.jpg"/>
          <p:cNvPicPr>
            <a:picLocks noGrp="1" noChangeAspect="1"/>
          </p:cNvPicPr>
          <p:nvPr>
            <p:ph sz="half" idx="2"/>
          </p:nvPr>
        </p:nvPicPr>
        <p:blipFill>
          <a:blip r:embed="rId2"/>
          <a:stretch>
            <a:fillRect/>
          </a:stretch>
        </p:blipFill>
        <p:spPr>
          <a:xfrm>
            <a:off x="4728972" y="1571612"/>
            <a:ext cx="3877056" cy="4143404"/>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sz="half" idx="1"/>
          </p:nvPr>
        </p:nvSpPr>
        <p:spPr/>
        <p:txBody>
          <a:bodyPr>
            <a:normAutofit fontScale="62500" lnSpcReduction="20000"/>
          </a:bodyPr>
          <a:lstStyle/>
          <a:p>
            <a:pPr fontAlgn="base"/>
            <a:r>
              <a:rPr lang="de-DE" dirty="0"/>
              <a:t>„1) Jeder hat das Recht auf Arbeit, auf freie Berufswahl, auf gerechte und befriedigende Arbeitsbedingungen sowie auf Schutz vor Arbeitslosigkeit.</a:t>
            </a:r>
          </a:p>
          <a:p>
            <a:pPr fontAlgn="base"/>
            <a:r>
              <a:rPr lang="de-DE" dirty="0"/>
              <a:t>(2) Jeder, ohne Unterschied, hat das Recht auf gleichen Lohn für gleiche Arbeit.</a:t>
            </a:r>
          </a:p>
          <a:p>
            <a:pPr fontAlgn="base"/>
            <a:r>
              <a:rPr lang="de-DE" dirty="0"/>
              <a:t>(3) Jeder, der arbeitet, hat das Recht auf gerechte und befriedigende Entlohnung, die ihm und seiner Familie eine der menschlichen Würde entsprechende Existenz sichert, gegebenenfalls ergänzt durch andere soziale Schutzmaßnahmen.“ (Art. </a:t>
            </a:r>
            <a:r>
              <a:rPr lang="de-DE" dirty="0" smtClean="0"/>
              <a:t>23, Menschenrechtscharta)</a:t>
            </a:r>
            <a:endParaRPr lang="de-DE" dirty="0"/>
          </a:p>
          <a:p>
            <a:endParaRPr lang="de-DE" dirty="0"/>
          </a:p>
        </p:txBody>
      </p:sp>
      <p:pic>
        <p:nvPicPr>
          <p:cNvPr id="5" name="Inhaltsplatzhalter 4" descr="Armut und Reichtum.jpg"/>
          <p:cNvPicPr>
            <a:picLocks noGrp="1" noChangeAspect="1"/>
          </p:cNvPicPr>
          <p:nvPr>
            <p:ph sz="half" idx="2"/>
          </p:nvPr>
        </p:nvPicPr>
        <p:blipFill>
          <a:blip r:embed="rId2"/>
          <a:stretch>
            <a:fillRect/>
          </a:stretch>
        </p:blipFill>
        <p:spPr>
          <a:xfrm>
            <a:off x="4648200" y="2394599"/>
            <a:ext cx="4038600" cy="2937164"/>
          </a:xfrm>
        </p:spPr>
      </p:pic>
    </p:spTree>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791</Words>
  <Application>Microsoft Office PowerPoint</Application>
  <PresentationFormat>Bildschirmpräsentation (4:3)</PresentationFormat>
  <Paragraphs>34</Paragraphs>
  <Slides>14</Slides>
  <Notes>0</Notes>
  <HiddenSlides>0</HiddenSlides>
  <MMClips>0</MMClips>
  <ScaleCrop>false</ScaleCrop>
  <HeadingPairs>
    <vt:vector size="4" baseType="variant">
      <vt:variant>
        <vt:lpstr>Design</vt:lpstr>
      </vt:variant>
      <vt:variant>
        <vt:i4>1</vt:i4>
      </vt:variant>
      <vt:variant>
        <vt:lpstr>Folientitel</vt:lpstr>
      </vt:variant>
      <vt:variant>
        <vt:i4>14</vt:i4>
      </vt:variant>
    </vt:vector>
  </HeadingPairs>
  <TitlesOfParts>
    <vt:vector size="15" baseType="lpstr">
      <vt:lpstr>Larissa-Design</vt:lpstr>
      <vt:lpstr>Forderungen der Armutskarawane im Jahr 2010 und die Wirklichkeit im Jahr 2017</vt:lpstr>
      <vt:lpstr>10 Forderungen im Jahr 2010</vt:lpstr>
      <vt:lpstr>Das Jahr 2017</vt:lpstr>
      <vt:lpstr>Forderung 2</vt:lpstr>
      <vt:lpstr>Folie 5</vt:lpstr>
      <vt:lpstr>Bildung und Teilhabe</vt:lpstr>
      <vt:lpstr>Forderung 3</vt:lpstr>
      <vt:lpstr>Im Jahr 2017</vt:lpstr>
      <vt:lpstr>Folie 9</vt:lpstr>
      <vt:lpstr>Forderung 4</vt:lpstr>
      <vt:lpstr>Folie 11</vt:lpstr>
      <vt:lpstr>Forderung 5</vt:lpstr>
      <vt:lpstr>Forderung 7</vt:lpstr>
      <vt:lpstr>Forderung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Forderungen der Armutskar</dc:title>
  <dc:creator>Waldemar</dc:creator>
  <cp:lastModifiedBy>Waldemar</cp:lastModifiedBy>
  <cp:revision>10</cp:revision>
  <dcterms:created xsi:type="dcterms:W3CDTF">2017-10-19T12:16:26Z</dcterms:created>
  <dcterms:modified xsi:type="dcterms:W3CDTF">2017-10-19T13:55:59Z</dcterms:modified>
</cp:coreProperties>
</file>