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2" r:id="rId9"/>
    <p:sldId id="263" r:id="rId10"/>
    <p:sldId id="265" r:id="rId1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4D4FBA69-0A6E-4B90-A347-977BD4F78ABC}" type="datetimeFigureOut">
              <a:rPr lang="de-DE" smtClean="0"/>
              <a:pPr/>
              <a:t>11.05.2014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27D5FA7-11E9-4AD5-B812-CD169D61D950}"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FBA69-0A6E-4B90-A347-977BD4F78ABC}" type="datetimeFigureOut">
              <a:rPr lang="de-DE" smtClean="0"/>
              <a:pPr/>
              <a:t>11.05.2014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D5FA7-11E9-4AD5-B812-CD169D61D950}"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Universelle Wohnbedürfnisse und das Menschenrecht auf Wohnen</a:t>
            </a:r>
            <a:endParaRPr lang="de-DE" dirty="0"/>
          </a:p>
        </p:txBody>
      </p:sp>
      <p:sp>
        <p:nvSpPr>
          <p:cNvPr id="3" name="Untertitel 2"/>
          <p:cNvSpPr>
            <a:spLocks noGrp="1"/>
          </p:cNvSpPr>
          <p:nvPr>
            <p:ph type="subTitle" idx="1"/>
          </p:nvPr>
        </p:nvSpPr>
        <p:spPr/>
        <p:txBody>
          <a:bodyPr/>
          <a:lstStyle/>
          <a:p>
            <a:r>
              <a:rPr lang="de-DE" dirty="0" smtClean="0"/>
              <a:t>Prof. Edi Martin, Zürich</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Europäische Sozialcharta</a:t>
            </a:r>
            <a:endParaRPr lang="de-DE" dirty="0"/>
          </a:p>
        </p:txBody>
      </p:sp>
      <p:sp>
        <p:nvSpPr>
          <p:cNvPr id="3" name="Inhaltsplatzhalter 2"/>
          <p:cNvSpPr>
            <a:spLocks noGrp="1"/>
          </p:cNvSpPr>
          <p:nvPr>
            <p:ph idx="1"/>
          </p:nvPr>
        </p:nvSpPr>
        <p:spPr/>
        <p:txBody>
          <a:bodyPr>
            <a:normAutofit fontScale="92500" lnSpcReduction="10000"/>
          </a:bodyPr>
          <a:lstStyle/>
          <a:p>
            <a:r>
              <a:rPr lang="de-DE" dirty="0" smtClean="0"/>
              <a:t>Teil 1: umfasst 31 Punkte</a:t>
            </a:r>
          </a:p>
          <a:p>
            <a:r>
              <a:rPr lang="de-DE" u="sng" dirty="0" smtClean="0"/>
              <a:t>Punkt 31</a:t>
            </a:r>
            <a:r>
              <a:rPr lang="de-DE" dirty="0" smtClean="0"/>
              <a:t>: </a:t>
            </a:r>
            <a:r>
              <a:rPr lang="de-DE" b="1" dirty="0" smtClean="0"/>
              <a:t>Jeder hat das Recht </a:t>
            </a:r>
            <a:r>
              <a:rPr lang="de-DE" b="1" smtClean="0"/>
              <a:t>auf Wohnung</a:t>
            </a:r>
            <a:endParaRPr lang="de-DE" dirty="0" smtClean="0"/>
          </a:p>
          <a:p>
            <a:r>
              <a:rPr lang="de-DE" dirty="0" smtClean="0"/>
              <a:t>Um die wirksame Ausübung des Rechts auf Wohnung zu gewährleisten verpflichten sich die Parteien diese Maßnahmen zu ergreifen:</a:t>
            </a:r>
          </a:p>
          <a:p>
            <a:r>
              <a:rPr lang="de-DE" dirty="0" smtClean="0"/>
              <a:t>A) Zugang zu Wohnraum zu fördern</a:t>
            </a:r>
          </a:p>
          <a:p>
            <a:r>
              <a:rPr lang="de-DE" dirty="0" smtClean="0"/>
              <a:t>B) Obdachlosigkeit zu vermeiden</a:t>
            </a:r>
          </a:p>
          <a:p>
            <a:r>
              <a:rPr lang="de-DE" dirty="0" smtClean="0"/>
              <a:t>C) Wohnkosten für Personen, bei nicht ausreichenden Mitteln, zu übernehmen</a:t>
            </a: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Inhaltsverzeichnis</a:t>
            </a:r>
            <a:endParaRPr lang="de-DE" dirty="0"/>
          </a:p>
        </p:txBody>
      </p:sp>
      <p:sp>
        <p:nvSpPr>
          <p:cNvPr id="3" name="Inhaltsplatzhalter 2"/>
          <p:cNvSpPr>
            <a:spLocks noGrp="1"/>
          </p:cNvSpPr>
          <p:nvPr>
            <p:ph idx="1"/>
          </p:nvPr>
        </p:nvSpPr>
        <p:spPr/>
        <p:txBody>
          <a:bodyPr>
            <a:normAutofit fontScale="92500"/>
          </a:bodyPr>
          <a:lstStyle/>
          <a:p>
            <a:r>
              <a:rPr lang="de-DE" dirty="0" smtClean="0"/>
              <a:t>Generelle Fragen: </a:t>
            </a:r>
          </a:p>
          <a:p>
            <a:r>
              <a:rPr lang="de-DE" dirty="0" smtClean="0"/>
              <a:t>A) Ist Wohnen für die Menschen notwendig?</a:t>
            </a:r>
          </a:p>
          <a:p>
            <a:r>
              <a:rPr lang="de-DE" dirty="0" smtClean="0"/>
              <a:t>B) Gibt es legitime Ansprüche darauf</a:t>
            </a:r>
            <a:r>
              <a:rPr lang="de-DE" dirty="0" smtClean="0"/>
              <a:t>?</a:t>
            </a:r>
          </a:p>
          <a:p>
            <a:r>
              <a:rPr lang="de-DE" dirty="0" smtClean="0"/>
              <a:t>Bedürfnisse des Menschen</a:t>
            </a:r>
            <a:endParaRPr lang="de-DE" dirty="0" smtClean="0"/>
          </a:p>
          <a:p>
            <a:r>
              <a:rPr lang="de-DE" dirty="0" smtClean="0"/>
              <a:t>Entstehung der Menschheit vom Affen bis heute</a:t>
            </a:r>
          </a:p>
          <a:p>
            <a:r>
              <a:rPr lang="de-DE" dirty="0" smtClean="0"/>
              <a:t>Globales Wohnen</a:t>
            </a:r>
          </a:p>
          <a:p>
            <a:r>
              <a:rPr lang="de-DE" dirty="0" smtClean="0"/>
              <a:t>Sesshaftigkeit und Wohnungsnot</a:t>
            </a:r>
          </a:p>
          <a:p>
            <a:r>
              <a:rPr lang="de-DE" dirty="0" smtClean="0"/>
              <a:t>Allgemeine Erklärung der Menschenrechte </a:t>
            </a:r>
          </a:p>
          <a:p>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Für Menschen gilt:</a:t>
            </a:r>
            <a:endParaRPr lang="de-DE" dirty="0"/>
          </a:p>
        </p:txBody>
      </p:sp>
      <p:sp>
        <p:nvSpPr>
          <p:cNvPr id="3" name="Inhaltsplatzhalter 2"/>
          <p:cNvSpPr>
            <a:spLocks noGrp="1"/>
          </p:cNvSpPr>
          <p:nvPr>
            <p:ph idx="1"/>
          </p:nvPr>
        </p:nvSpPr>
        <p:spPr/>
        <p:txBody>
          <a:bodyPr/>
          <a:lstStyle/>
          <a:p>
            <a:r>
              <a:rPr lang="de-DE" dirty="0" smtClean="0"/>
              <a:t>Sie bevorzugen in ganz bestimmten Zuständen zu sein</a:t>
            </a:r>
          </a:p>
          <a:p>
            <a:r>
              <a:rPr lang="de-DE" dirty="0" smtClean="0"/>
              <a:t>Sie sind desorganisiertem Verschleiß ausgesetzt</a:t>
            </a:r>
          </a:p>
          <a:p>
            <a:r>
              <a:rPr lang="de-DE" dirty="0" smtClean="0"/>
              <a:t>Sie sind so gebaut, dass sie Störungen kompensieren können</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Bedürfnisse des Menschen</a:t>
            </a:r>
            <a:endParaRPr lang="de-DE" dirty="0"/>
          </a:p>
        </p:txBody>
      </p:sp>
      <p:sp>
        <p:nvSpPr>
          <p:cNvPr id="3" name="Inhaltsplatzhalter 2"/>
          <p:cNvSpPr>
            <a:spLocks noGrp="1"/>
          </p:cNvSpPr>
          <p:nvPr>
            <p:ph idx="1"/>
          </p:nvPr>
        </p:nvSpPr>
        <p:spPr/>
        <p:txBody>
          <a:bodyPr/>
          <a:lstStyle/>
          <a:p>
            <a:r>
              <a:rPr lang="de-DE" dirty="0" smtClean="0"/>
              <a:t>Es gibt eine Klasse biologischer menschlicher Bedürfnisse, die dadurch bedingt sind, dass Menschen selbstgesteuerte, autopoletische Biosysteme sind. Dazu gehören auch physikalische Bedürfnisse, weil menschliche Organismen physikalische Eigenschaften haben und sich durch Informationen und soziales Verhalten weiterentwickeln wollen.</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Entstehung der Menschheit vom Affen bis heute</a:t>
            </a:r>
            <a:endParaRPr lang="de-DE" dirty="0"/>
          </a:p>
        </p:txBody>
      </p:sp>
      <p:sp>
        <p:nvSpPr>
          <p:cNvPr id="3" name="Inhaltsplatzhalter 2"/>
          <p:cNvSpPr>
            <a:spLocks noGrp="1"/>
          </p:cNvSpPr>
          <p:nvPr>
            <p:ph idx="1"/>
          </p:nvPr>
        </p:nvSpPr>
        <p:spPr/>
        <p:txBody>
          <a:bodyPr>
            <a:normAutofit fontScale="92500" lnSpcReduction="10000"/>
          </a:bodyPr>
          <a:lstStyle/>
          <a:p>
            <a:r>
              <a:rPr lang="de-DE" dirty="0" smtClean="0"/>
              <a:t>Die Menschen entwickelten sich vor Millionen von Jahren vom Affen zum Menschen indem sie sich immer mehr Fertigkeiten aneigneten.</a:t>
            </a:r>
          </a:p>
          <a:p>
            <a:r>
              <a:rPr lang="de-DE" dirty="0" smtClean="0"/>
              <a:t>In der Steinzeit lernten sie Feuer zu machen und lebten in der freien Natur und Höhlen</a:t>
            </a:r>
          </a:p>
          <a:p>
            <a:r>
              <a:rPr lang="de-DE" dirty="0" smtClean="0"/>
              <a:t>Als Jäger und Sammler lernten sie Wild zu jagen und zu erlegen</a:t>
            </a:r>
          </a:p>
          <a:p>
            <a:r>
              <a:rPr lang="de-DE" dirty="0" smtClean="0"/>
              <a:t>Das industrielle Zeitalter begann vor etwa 300 Jahren – ein Wimpernschlag in der Evolution des Menschen</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Globales Wohnen</a:t>
            </a:r>
            <a:endParaRPr lang="de-DE" dirty="0"/>
          </a:p>
        </p:txBody>
      </p:sp>
      <p:sp>
        <p:nvSpPr>
          <p:cNvPr id="3" name="Inhaltsplatzhalter 2"/>
          <p:cNvSpPr>
            <a:spLocks noGrp="1"/>
          </p:cNvSpPr>
          <p:nvPr>
            <p:ph idx="1"/>
          </p:nvPr>
        </p:nvSpPr>
        <p:spPr/>
        <p:txBody>
          <a:bodyPr/>
          <a:lstStyle/>
          <a:p>
            <a:r>
              <a:rPr lang="de-DE" dirty="0" smtClean="0"/>
              <a:t>In Europa wird vorwiegend Holz und Steine bzw. Beton zum Bauen von Häusern verwendet</a:t>
            </a:r>
          </a:p>
          <a:p>
            <a:r>
              <a:rPr lang="de-DE" dirty="0" smtClean="0"/>
              <a:t>In Asien verwendet man ebenfalls vorwiegend Holz, Steine und Beton</a:t>
            </a:r>
          </a:p>
          <a:p>
            <a:r>
              <a:rPr lang="de-DE" dirty="0" smtClean="0"/>
              <a:t>In Afrika und Südamerika (Peru) wohnen die Menschen vorwiegend in Zelten</a:t>
            </a:r>
          </a:p>
          <a:p>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de-DE" dirty="0" smtClean="0"/>
              <a:t>Die Menschen in Europa</a:t>
            </a:r>
            <a:r>
              <a:rPr lang="de-DE" dirty="0"/>
              <a:t> </a:t>
            </a:r>
            <a:r>
              <a:rPr lang="de-DE" dirty="0" smtClean="0"/>
              <a:t>und Asien sind vorwiegend sesshaft und bleiben an einem Ort</a:t>
            </a:r>
          </a:p>
          <a:p>
            <a:r>
              <a:rPr lang="de-DE" dirty="0" smtClean="0"/>
              <a:t>Menschen in anderen Kulturen, wie Afrika und Peru, sind nicht sesshaft. Sie leben als Nomaden.</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Sesshaftigkeit und Wohnungsnot</a:t>
            </a:r>
            <a:endParaRPr lang="de-DE" dirty="0"/>
          </a:p>
        </p:txBody>
      </p:sp>
      <p:sp>
        <p:nvSpPr>
          <p:cNvPr id="3" name="Inhaltsplatzhalter 2"/>
          <p:cNvSpPr>
            <a:spLocks noGrp="1"/>
          </p:cNvSpPr>
          <p:nvPr>
            <p:ph idx="1"/>
          </p:nvPr>
        </p:nvSpPr>
        <p:spPr/>
        <p:txBody>
          <a:bodyPr/>
          <a:lstStyle/>
          <a:p>
            <a:r>
              <a:rPr lang="de-DE" dirty="0" smtClean="0"/>
              <a:t>Europäer, die ihre Wohnung verlieren, haben kaum Chancen auf bezahlbare Wohnungen – trotz Arbeit</a:t>
            </a:r>
          </a:p>
          <a:p>
            <a:r>
              <a:rPr lang="de-DE" dirty="0" smtClean="0"/>
              <a:t>Auf der anderen Seite gibt es aber in sehr vielen Ländern einen Wohnungsleerstand – vor allem in Südeuropa, wie z. B. in Spanien</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Allg. Erklärung der Menschenrechte von 1948</a:t>
            </a:r>
            <a:endParaRPr lang="de-DE" dirty="0"/>
          </a:p>
        </p:txBody>
      </p:sp>
      <p:sp>
        <p:nvSpPr>
          <p:cNvPr id="3" name="Inhaltsplatzhalter 2"/>
          <p:cNvSpPr>
            <a:spLocks noGrp="1"/>
          </p:cNvSpPr>
          <p:nvPr>
            <p:ph idx="1"/>
          </p:nvPr>
        </p:nvSpPr>
        <p:spPr/>
        <p:txBody>
          <a:bodyPr>
            <a:normAutofit lnSpcReduction="10000"/>
          </a:bodyPr>
          <a:lstStyle/>
          <a:p>
            <a:r>
              <a:rPr lang="de-DE" dirty="0" smtClean="0"/>
              <a:t>Art. 3: Recht auf Leben, Freiheit und Sicherheit</a:t>
            </a:r>
          </a:p>
          <a:p>
            <a:r>
              <a:rPr lang="de-DE" dirty="0" smtClean="0"/>
              <a:t>Art. 12: Niemand darf willkürlichen Eingriffen ausgesetzt werden – Anspruch auf Schutz gegen Eingriffe und Beeinträchtigung</a:t>
            </a:r>
          </a:p>
          <a:p>
            <a:r>
              <a:rPr lang="de-DE" dirty="0" smtClean="0"/>
              <a:t>Art. 13: Recht auf freie Bewegung im Nationalstaat</a:t>
            </a:r>
          </a:p>
          <a:p>
            <a:r>
              <a:rPr lang="de-DE" dirty="0" smtClean="0"/>
              <a:t>Art. 25: Recht auf Lebensstandard der Familie, Gesundheit und Wohnung</a:t>
            </a:r>
            <a:endParaRPr lang="de-DE" dirty="0"/>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436</Words>
  <Application>Microsoft Office PowerPoint</Application>
  <PresentationFormat>Bildschirmpräsentation (4:3)</PresentationFormat>
  <Paragraphs>43</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Larissa-Design</vt:lpstr>
      <vt:lpstr>Universelle Wohnbedürfnisse und das Menschenrecht auf Wohnen</vt:lpstr>
      <vt:lpstr>Inhaltsverzeichnis</vt:lpstr>
      <vt:lpstr>Für Menschen gilt:</vt:lpstr>
      <vt:lpstr>Bedürfnisse des Menschen</vt:lpstr>
      <vt:lpstr>Entstehung der Menschheit vom Affen bis heute</vt:lpstr>
      <vt:lpstr>Globales Wohnen</vt:lpstr>
      <vt:lpstr>Folie 7</vt:lpstr>
      <vt:lpstr>Sesshaftigkeit und Wohnungsnot</vt:lpstr>
      <vt:lpstr>Allg. Erklärung der Menschenrechte von 1948</vt:lpstr>
      <vt:lpstr>Europäische Sozialcharta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Universelle Wohnbedürfnisse und das Menschenrecht auf Wohnen</dc:title>
  <dc:creator>Waldemar</dc:creator>
  <cp:lastModifiedBy>Waldemar</cp:lastModifiedBy>
  <cp:revision>6</cp:revision>
  <dcterms:created xsi:type="dcterms:W3CDTF">2014-05-11T09:02:38Z</dcterms:created>
  <dcterms:modified xsi:type="dcterms:W3CDTF">2014-05-11T09:52:08Z</dcterms:modified>
</cp:coreProperties>
</file>