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2B88091-5993-4F2D-9EC7-E8F95C4991E5}" type="datetimeFigureOut">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B88091-5993-4F2D-9EC7-E8F95C4991E5}" type="datetimeFigureOut">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B88091-5993-4F2D-9EC7-E8F95C4991E5}" type="datetimeFigureOut">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B88091-5993-4F2D-9EC7-E8F95C4991E5}" type="datetimeFigureOut">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32B88091-5993-4F2D-9EC7-E8F95C4991E5}" type="datetimeFigureOut">
              <a:rPr lang="de-DE" smtClean="0"/>
              <a:t>07.07.2016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2B88091-5993-4F2D-9EC7-E8F95C4991E5}" type="datetimeFigureOut">
              <a:rPr lang="de-DE" smtClean="0"/>
              <a:t>07.07.2016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2B88091-5993-4F2D-9EC7-E8F95C4991E5}" type="datetimeFigureOut">
              <a:rPr lang="de-DE" smtClean="0"/>
              <a:t>07.07.2016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2B88091-5993-4F2D-9EC7-E8F95C4991E5}" type="datetimeFigureOut">
              <a:rPr lang="de-DE" smtClean="0"/>
              <a:t>07.07.2016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2B88091-5993-4F2D-9EC7-E8F95C4991E5}" type="datetimeFigureOut">
              <a:rPr lang="de-DE" smtClean="0"/>
              <a:t>07.07.2016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2B88091-5993-4F2D-9EC7-E8F95C4991E5}" type="datetimeFigureOut">
              <a:rPr lang="de-DE" smtClean="0"/>
              <a:t>07.07.2016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2B88091-5993-4F2D-9EC7-E8F95C4991E5}" type="datetimeFigureOut">
              <a:rPr lang="de-DE" smtClean="0"/>
              <a:t>07.07.2016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9235D15-F913-46BE-BA04-DEC5D3D5162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88091-5993-4F2D-9EC7-E8F95C4991E5}" type="datetimeFigureOut">
              <a:rPr lang="de-DE" smtClean="0"/>
              <a:t>07.07.2016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35D15-F913-46BE-BA04-DEC5D3D5162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Flüchtlingsarbeit in den Kommunen</a:t>
            </a:r>
            <a:endParaRPr lang="de-DE" dirty="0"/>
          </a:p>
        </p:txBody>
      </p:sp>
      <p:sp>
        <p:nvSpPr>
          <p:cNvPr id="3" name="Untertitel 2"/>
          <p:cNvSpPr>
            <a:spLocks noGrp="1"/>
          </p:cNvSpPr>
          <p:nvPr>
            <p:ph type="subTitle" idx="1"/>
          </p:nvPr>
        </p:nvSpPr>
        <p:spPr/>
        <p:txBody>
          <a:bodyPr>
            <a:normAutofit fontScale="92500" lnSpcReduction="20000"/>
          </a:bodyPr>
          <a:lstStyle/>
          <a:p>
            <a:r>
              <a:rPr lang="de-DE" dirty="0" smtClean="0"/>
              <a:t>Fluchtursachen</a:t>
            </a:r>
          </a:p>
          <a:p>
            <a:r>
              <a:rPr lang="de-DE" dirty="0" smtClean="0"/>
              <a:t>Rechtliche Hintergründe und Zuständigkeiten</a:t>
            </a:r>
          </a:p>
          <a:p>
            <a:r>
              <a:rPr lang="de-DE" dirty="0" smtClean="0"/>
              <a:t>Handlungsmöglichkeiten</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Asylverfahren</a:t>
            </a:r>
            <a:endParaRPr lang="de-DE" dirty="0"/>
          </a:p>
        </p:txBody>
      </p:sp>
      <p:sp>
        <p:nvSpPr>
          <p:cNvPr id="3" name="Inhaltsplatzhalter 2"/>
          <p:cNvSpPr>
            <a:spLocks noGrp="1"/>
          </p:cNvSpPr>
          <p:nvPr>
            <p:ph sz="half" idx="1"/>
          </p:nvPr>
        </p:nvSpPr>
        <p:spPr/>
        <p:txBody>
          <a:bodyPr>
            <a:normAutofit fontScale="85000" lnSpcReduction="20000"/>
          </a:bodyPr>
          <a:lstStyle/>
          <a:p>
            <a:r>
              <a:rPr lang="de-DE" dirty="0" smtClean="0"/>
              <a:t>Bundesamt für Migration und Flüchtlinge (BAMF):</a:t>
            </a:r>
          </a:p>
          <a:p>
            <a:r>
              <a:rPr lang="de-DE" dirty="0" smtClean="0"/>
              <a:t>Asylantragsstellung, Prüfung Dublin-Verfahren, Anhörung, Entscheidung</a:t>
            </a:r>
          </a:p>
          <a:p>
            <a:endParaRPr lang="de-DE" dirty="0"/>
          </a:p>
          <a:p>
            <a:r>
              <a:rPr lang="de-DE" dirty="0" smtClean="0"/>
              <a:t>Falls Schutzgewährung: Bleiberecht bzw. befristetes Aufenthaltsrecht</a:t>
            </a:r>
          </a:p>
          <a:p>
            <a:endParaRPr lang="de-DE" dirty="0"/>
          </a:p>
          <a:p>
            <a:r>
              <a:rPr lang="de-DE" dirty="0" smtClean="0"/>
              <a:t>Falls Ablehnung: grundsätzlich Ausreisepflicht</a:t>
            </a:r>
            <a:endParaRPr lang="de-DE" dirty="0"/>
          </a:p>
        </p:txBody>
      </p:sp>
      <p:sp>
        <p:nvSpPr>
          <p:cNvPr id="4" name="Inhaltsplatzhalter 3"/>
          <p:cNvSpPr>
            <a:spLocks noGrp="1"/>
          </p:cNvSpPr>
          <p:nvPr>
            <p:ph sz="half" idx="2"/>
          </p:nvPr>
        </p:nvSpPr>
        <p:spPr/>
        <p:txBody>
          <a:bodyPr>
            <a:normAutofit fontScale="85000" lnSpcReduction="20000"/>
          </a:bodyPr>
          <a:lstStyle/>
          <a:p>
            <a:r>
              <a:rPr lang="de-DE" dirty="0" smtClean="0"/>
              <a:t>Ggf. Verwaltungsgericht</a:t>
            </a:r>
          </a:p>
          <a:p>
            <a:r>
              <a:rPr lang="de-DE" dirty="0" smtClean="0"/>
              <a:t>Klageverfahren und vorläufiger Rechtsschutz</a:t>
            </a:r>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Umfang und Reihenfolge der Prüfung der Anträge durch das BAMF</a:t>
            </a:r>
            <a:endParaRPr lang="de-DE" dirty="0"/>
          </a:p>
        </p:txBody>
      </p:sp>
      <p:sp>
        <p:nvSpPr>
          <p:cNvPr id="3" name="Inhaltsplatzhalter 2"/>
          <p:cNvSpPr>
            <a:spLocks noGrp="1"/>
          </p:cNvSpPr>
          <p:nvPr>
            <p:ph idx="1"/>
          </p:nvPr>
        </p:nvSpPr>
        <p:spPr/>
        <p:txBody>
          <a:bodyPr/>
          <a:lstStyle/>
          <a:p>
            <a:r>
              <a:rPr lang="de-DE" dirty="0" smtClean="0"/>
              <a:t>Flüchtlingseigenschaft nach § 3 Abs. 1 </a:t>
            </a:r>
            <a:r>
              <a:rPr lang="de-DE" dirty="0" err="1" smtClean="0"/>
              <a:t>AsylG</a:t>
            </a:r>
            <a:endParaRPr lang="de-DE" dirty="0" smtClean="0"/>
          </a:p>
          <a:p>
            <a:r>
              <a:rPr lang="de-DE" dirty="0" smtClean="0"/>
              <a:t>Asylberechtigung nach Art. 16 a Abs. 1 GG</a:t>
            </a:r>
          </a:p>
          <a:p>
            <a:r>
              <a:rPr lang="de-DE" dirty="0" smtClean="0"/>
              <a:t>Subsidiäre Schutzgewährung § 4 Abs. 1 </a:t>
            </a:r>
            <a:r>
              <a:rPr lang="de-DE" dirty="0" err="1" smtClean="0"/>
              <a:t>AsylG</a:t>
            </a:r>
            <a:endParaRPr lang="de-DE" dirty="0" smtClean="0"/>
          </a:p>
          <a:p>
            <a:r>
              <a:rPr lang="de-DE" dirty="0" smtClean="0"/>
              <a:t>Abschiebeverbote § 60 Abs. 5 + 7 </a:t>
            </a:r>
            <a:r>
              <a:rPr lang="de-DE" dirty="0" err="1" smtClean="0"/>
              <a:t>AufenthG</a:t>
            </a:r>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Begrifflichkeiten</a:t>
            </a:r>
            <a:endParaRPr lang="de-DE" dirty="0"/>
          </a:p>
        </p:txBody>
      </p:sp>
      <p:sp>
        <p:nvSpPr>
          <p:cNvPr id="3" name="Inhaltsplatzhalter 2"/>
          <p:cNvSpPr>
            <a:spLocks noGrp="1"/>
          </p:cNvSpPr>
          <p:nvPr>
            <p:ph idx="1"/>
          </p:nvPr>
        </p:nvSpPr>
        <p:spPr/>
        <p:txBody>
          <a:bodyPr/>
          <a:lstStyle/>
          <a:p>
            <a:r>
              <a:rPr lang="de-DE" dirty="0" smtClean="0"/>
              <a:t>Dublin II und III</a:t>
            </a:r>
          </a:p>
          <a:p>
            <a:r>
              <a:rPr lang="de-DE" dirty="0" smtClean="0"/>
              <a:t>Schengen</a:t>
            </a:r>
          </a:p>
          <a:p>
            <a:r>
              <a:rPr lang="de-DE" dirty="0" smtClean="0"/>
              <a:t>Aufenthaltstitel</a:t>
            </a: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Aufenthaltstitel</a:t>
            </a:r>
            <a:endParaRPr lang="de-DE" dirty="0"/>
          </a:p>
        </p:txBody>
      </p:sp>
      <p:sp>
        <p:nvSpPr>
          <p:cNvPr id="3" name="Inhaltsplatzhalter 2"/>
          <p:cNvSpPr>
            <a:spLocks noGrp="1"/>
          </p:cNvSpPr>
          <p:nvPr>
            <p:ph idx="1"/>
          </p:nvPr>
        </p:nvSpPr>
        <p:spPr/>
        <p:txBody>
          <a:bodyPr/>
          <a:lstStyle/>
          <a:p>
            <a:r>
              <a:rPr lang="de-DE" dirty="0" smtClean="0"/>
              <a:t>Aufenthaltsgestattung nach § 55 </a:t>
            </a:r>
            <a:r>
              <a:rPr lang="de-DE" dirty="0" err="1" smtClean="0"/>
              <a:t>AsylG</a:t>
            </a:r>
            <a:endParaRPr lang="de-DE" dirty="0" smtClean="0"/>
          </a:p>
          <a:p>
            <a:r>
              <a:rPr lang="de-DE" dirty="0" smtClean="0"/>
              <a:t>Aufenthaltserlaubnis nach § 7 </a:t>
            </a:r>
            <a:r>
              <a:rPr lang="de-DE" dirty="0" err="1" smtClean="0"/>
              <a:t>AufenthG</a:t>
            </a:r>
            <a:r>
              <a:rPr lang="de-DE" dirty="0" smtClean="0"/>
              <a:t> (Arbeitsaufnahme während des Verfahrens)</a:t>
            </a:r>
          </a:p>
          <a:p>
            <a:r>
              <a:rPr lang="de-DE" dirty="0" smtClean="0"/>
              <a:t>Niederlassungserlaubnis nach § 9 </a:t>
            </a:r>
            <a:r>
              <a:rPr lang="de-DE" dirty="0" err="1" smtClean="0"/>
              <a:t>AufenthG</a:t>
            </a:r>
            <a:endParaRPr lang="de-DE" dirty="0" smtClean="0"/>
          </a:p>
          <a:p>
            <a:r>
              <a:rPr lang="de-DE" dirty="0" smtClean="0"/>
              <a:t>Duldung nach § 60 </a:t>
            </a:r>
            <a:r>
              <a:rPr lang="de-DE" dirty="0" err="1" smtClean="0"/>
              <a:t>AufenthG</a:t>
            </a:r>
            <a:endParaRPr lang="de-DE" dirty="0" smtClean="0"/>
          </a:p>
          <a:p>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Verfahren</a:t>
            </a:r>
            <a:endParaRPr lang="de-DE" dirty="0"/>
          </a:p>
        </p:txBody>
      </p:sp>
      <p:sp>
        <p:nvSpPr>
          <p:cNvPr id="3" name="Inhaltsplatzhalter 2"/>
          <p:cNvSpPr>
            <a:spLocks noGrp="1"/>
          </p:cNvSpPr>
          <p:nvPr>
            <p:ph sz="half" idx="1"/>
          </p:nvPr>
        </p:nvSpPr>
        <p:spPr/>
        <p:txBody>
          <a:bodyPr>
            <a:normAutofit fontScale="62500" lnSpcReduction="20000"/>
          </a:bodyPr>
          <a:lstStyle/>
          <a:p>
            <a:r>
              <a:rPr lang="de-DE" b="1" dirty="0" smtClean="0"/>
              <a:t>Erstaufnahme </a:t>
            </a:r>
            <a:r>
              <a:rPr lang="de-DE" dirty="0" smtClean="0"/>
              <a:t>(max. 6 Monate): Landeserstaufnahmeeinrichtung, Registrierung</a:t>
            </a:r>
          </a:p>
          <a:p>
            <a:r>
              <a:rPr lang="de-DE" b="1" dirty="0" smtClean="0"/>
              <a:t>Vorläufige Unterbringung </a:t>
            </a:r>
            <a:r>
              <a:rPr lang="de-DE" dirty="0" smtClean="0"/>
              <a:t>(bis Abschluss des Asylverfahrens max. 24 Monate): </a:t>
            </a:r>
          </a:p>
          <a:p>
            <a:r>
              <a:rPr lang="de-DE" dirty="0" smtClean="0"/>
              <a:t>Unterbringung in vom Landkreis angemieteten Gebäuden/Wohnungen</a:t>
            </a:r>
          </a:p>
          <a:p>
            <a:r>
              <a:rPr lang="de-DE" dirty="0" smtClean="0"/>
              <a:t>Versorgung und Sozialbetreuung durch untere Aufnahmebehörde</a:t>
            </a:r>
          </a:p>
          <a:p>
            <a:r>
              <a:rPr lang="de-DE" b="1" dirty="0" smtClean="0"/>
              <a:t>Anschlussunterbringung</a:t>
            </a:r>
            <a:r>
              <a:rPr lang="de-DE" dirty="0" smtClean="0"/>
              <a:t> </a:t>
            </a:r>
          </a:p>
          <a:p>
            <a:r>
              <a:rPr lang="de-DE" dirty="0" smtClean="0"/>
              <a:t>Unterbringung durch die Städte und Gemeinde</a:t>
            </a:r>
          </a:p>
          <a:p>
            <a:r>
              <a:rPr lang="de-DE" dirty="0" smtClean="0"/>
              <a:t>Hinwirken auf Unabhängigkeit von </a:t>
            </a:r>
            <a:r>
              <a:rPr lang="de-DE" dirty="0" err="1" smtClean="0"/>
              <a:t>öffentl</a:t>
            </a:r>
            <a:r>
              <a:rPr lang="de-DE" dirty="0" smtClean="0"/>
              <a:t>. Leistungen</a:t>
            </a:r>
            <a:endParaRPr lang="de-DE" dirty="0"/>
          </a:p>
        </p:txBody>
      </p:sp>
      <p:sp>
        <p:nvSpPr>
          <p:cNvPr id="4" name="Inhaltsplatzhalter 3"/>
          <p:cNvSpPr>
            <a:spLocks noGrp="1"/>
          </p:cNvSpPr>
          <p:nvPr>
            <p:ph sz="half" idx="2"/>
          </p:nvPr>
        </p:nvSpPr>
        <p:spPr/>
        <p:txBody>
          <a:bodyPr>
            <a:normAutofit fontScale="62500" lnSpcReduction="20000"/>
          </a:bodyPr>
          <a:lstStyle/>
          <a:p>
            <a:r>
              <a:rPr lang="de-DE" b="1" dirty="0" smtClean="0"/>
              <a:t>Aufenthaltsgestattung</a:t>
            </a:r>
          </a:p>
          <a:p>
            <a:r>
              <a:rPr lang="de-DE" dirty="0" smtClean="0"/>
              <a:t>Mit dreimonatiger Residenzpflicht, danach Bewegungsfreiheit im Bundesgebiet (Änderung durch Art. 5 Integrationsgesetz)</a:t>
            </a:r>
          </a:p>
          <a:p>
            <a:r>
              <a:rPr lang="de-DE" dirty="0" smtClean="0"/>
              <a:t>Wohnsitzbeschränkung</a:t>
            </a:r>
          </a:p>
          <a:p>
            <a:r>
              <a:rPr lang="de-DE" b="1" dirty="0" smtClean="0"/>
              <a:t>Falls Ablehnung </a:t>
            </a:r>
            <a:r>
              <a:rPr lang="de-DE" dirty="0" smtClean="0"/>
              <a:t>(BAMF, ggf. VermG)</a:t>
            </a:r>
          </a:p>
          <a:p>
            <a:r>
              <a:rPr lang="de-DE" dirty="0" smtClean="0"/>
              <a:t>Freiwillige Ausreise bzw. Abschiebung</a:t>
            </a:r>
          </a:p>
          <a:p>
            <a:r>
              <a:rPr lang="de-DE" dirty="0" err="1" smtClean="0"/>
              <a:t>Ggf</a:t>
            </a:r>
            <a:r>
              <a:rPr lang="de-DE" dirty="0" smtClean="0"/>
              <a:t> vorübergehende Aussetzung der Abschiebung (Duldung)</a:t>
            </a:r>
          </a:p>
          <a:p>
            <a:r>
              <a:rPr lang="de-DE" b="1" dirty="0" smtClean="0"/>
              <a:t>Falls Schutzgewährung </a:t>
            </a:r>
          </a:p>
          <a:p>
            <a:r>
              <a:rPr lang="de-DE" dirty="0" smtClean="0"/>
              <a:t>Aufenthaltsgenehmigung</a:t>
            </a:r>
          </a:p>
          <a:p>
            <a:r>
              <a:rPr lang="de-DE" dirty="0" smtClean="0"/>
              <a:t>Wohnsitzbeschränkung bei Bezug </a:t>
            </a:r>
            <a:r>
              <a:rPr lang="de-DE" dirty="0" err="1" smtClean="0"/>
              <a:t>öffentl</a:t>
            </a:r>
            <a:r>
              <a:rPr lang="de-DE" dirty="0" smtClean="0"/>
              <a:t>. Leistungen</a:t>
            </a: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Verfahren</a:t>
            </a:r>
            <a:endParaRPr lang="de-DE" dirty="0"/>
          </a:p>
        </p:txBody>
      </p:sp>
      <p:sp>
        <p:nvSpPr>
          <p:cNvPr id="3" name="Inhaltsplatzhalter 2"/>
          <p:cNvSpPr>
            <a:spLocks noGrp="1"/>
          </p:cNvSpPr>
          <p:nvPr>
            <p:ph sz="half" idx="1"/>
          </p:nvPr>
        </p:nvSpPr>
        <p:spPr/>
        <p:txBody>
          <a:bodyPr>
            <a:normAutofit fontScale="85000" lnSpcReduction="20000"/>
          </a:bodyPr>
          <a:lstStyle/>
          <a:p>
            <a:r>
              <a:rPr lang="de-DE" b="1" dirty="0" smtClean="0"/>
              <a:t>Erstaufnahme </a:t>
            </a:r>
            <a:r>
              <a:rPr lang="de-DE" dirty="0" smtClean="0"/>
              <a:t>(max. 6 Monate): Landeserstaufnahmeeinrichtung, Registrierung</a:t>
            </a:r>
          </a:p>
          <a:p>
            <a:r>
              <a:rPr lang="de-DE" b="1" dirty="0" smtClean="0"/>
              <a:t>Vorläufige Unterbringung </a:t>
            </a:r>
            <a:r>
              <a:rPr lang="de-DE" dirty="0" smtClean="0"/>
              <a:t>(bis Abschluss des Asylverfahrens max. 24 Monate)</a:t>
            </a:r>
          </a:p>
          <a:p>
            <a:r>
              <a:rPr lang="de-DE" b="1" dirty="0" smtClean="0"/>
              <a:t>Anschlussunterbringung</a:t>
            </a:r>
            <a:r>
              <a:rPr lang="de-DE" dirty="0" smtClean="0"/>
              <a:t> </a:t>
            </a:r>
          </a:p>
          <a:p>
            <a:endParaRPr lang="de-DE" dirty="0" smtClean="0"/>
          </a:p>
          <a:p>
            <a:endParaRPr lang="de-DE" dirty="0"/>
          </a:p>
        </p:txBody>
      </p:sp>
      <p:sp>
        <p:nvSpPr>
          <p:cNvPr id="4" name="Inhaltsplatzhalter 3"/>
          <p:cNvSpPr>
            <a:spLocks noGrp="1"/>
          </p:cNvSpPr>
          <p:nvPr>
            <p:ph sz="half" idx="2"/>
          </p:nvPr>
        </p:nvSpPr>
        <p:spPr/>
        <p:txBody>
          <a:bodyPr>
            <a:normAutofit fontScale="85000" lnSpcReduction="20000"/>
          </a:bodyPr>
          <a:lstStyle/>
          <a:p>
            <a:r>
              <a:rPr lang="de-DE" dirty="0" smtClean="0"/>
              <a:t>Dreimonatiges Arbeitsverbot</a:t>
            </a:r>
          </a:p>
          <a:p>
            <a:r>
              <a:rPr lang="de-DE" dirty="0" smtClean="0"/>
              <a:t>Danach Erwerbstätigkeit grundsätzlich zulässig, jedoch Vorrangprüfung zugunsten Arbeitssuchender der EU</a:t>
            </a:r>
          </a:p>
          <a:p>
            <a:r>
              <a:rPr lang="de-DE" dirty="0" smtClean="0"/>
              <a:t>Nach 15 Monaten grundsätzlich Gleichstellung auf dem Arbeitsmarkt</a:t>
            </a:r>
          </a:p>
          <a:p>
            <a:r>
              <a:rPr lang="de-DE" dirty="0" smtClean="0"/>
              <a:t>Individuelles Arbeitsverbot bei Täuschung oder mangelnder Mitwirkung bei der Passbeschaffung </a:t>
            </a:r>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Entwurf eines Integrationsgesetzes – wesentlicher Inhalt</a:t>
            </a:r>
            <a:endParaRPr lang="de-DE" dirty="0"/>
          </a:p>
        </p:txBody>
      </p:sp>
      <p:sp>
        <p:nvSpPr>
          <p:cNvPr id="3" name="Inhaltsplatzhalter 2"/>
          <p:cNvSpPr>
            <a:spLocks noGrp="1"/>
          </p:cNvSpPr>
          <p:nvPr>
            <p:ph idx="1"/>
          </p:nvPr>
        </p:nvSpPr>
        <p:spPr/>
        <p:txBody>
          <a:bodyPr>
            <a:normAutofit fontScale="70000" lnSpcReduction="20000"/>
          </a:bodyPr>
          <a:lstStyle/>
          <a:p>
            <a:r>
              <a:rPr lang="de-DE" dirty="0" smtClean="0"/>
              <a:t>Arbeiten in Maßnahmen des Arbeitsprogramms Flüchtlingsintegrationsmaßnahmen (FIM) </a:t>
            </a:r>
          </a:p>
          <a:p>
            <a:r>
              <a:rPr lang="de-DE" dirty="0" smtClean="0"/>
              <a:t>Sonderregelungen für die Ausbildungsförderung von Ausländern</a:t>
            </a:r>
          </a:p>
          <a:p>
            <a:r>
              <a:rPr lang="de-DE" dirty="0" smtClean="0"/>
              <a:t>Zugang zu Leistungen für Langzeiterwerbslose</a:t>
            </a:r>
          </a:p>
          <a:p>
            <a:r>
              <a:rPr lang="de-DE" dirty="0" smtClean="0"/>
              <a:t>Leistungseinschränkungen beim Asylbewerberleistungsgesetz</a:t>
            </a:r>
          </a:p>
          <a:p>
            <a:r>
              <a:rPr lang="de-DE" dirty="0" smtClean="0"/>
              <a:t>Niederlassungserlaubnis nach 5 Jahren bei hinreichenden Sprachkenntnissen und Sicherung des überwiegenden Lebensunterhalt</a:t>
            </a:r>
          </a:p>
          <a:p>
            <a:r>
              <a:rPr lang="de-DE" dirty="0" smtClean="0"/>
              <a:t>Wohnsitzregelungen</a:t>
            </a:r>
          </a:p>
          <a:p>
            <a:r>
              <a:rPr lang="de-DE" dirty="0" smtClean="0"/>
              <a:t>Zugang und Verpflichtung zu Integrationsleistungen</a:t>
            </a:r>
          </a:p>
          <a:p>
            <a:r>
              <a:rPr lang="de-DE" dirty="0" smtClean="0"/>
              <a:t>Rechtssicherheit für Geduldete bei Ausbildung und anschl. Beschäftigung</a:t>
            </a:r>
          </a:p>
          <a:p>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Kommunale Ziele der Flüchtlingsarbeit</a:t>
            </a:r>
            <a:endParaRPr lang="de-DE" dirty="0"/>
          </a:p>
        </p:txBody>
      </p:sp>
      <p:sp>
        <p:nvSpPr>
          <p:cNvPr id="3" name="Inhaltsplatzhalter 2"/>
          <p:cNvSpPr>
            <a:spLocks noGrp="1"/>
          </p:cNvSpPr>
          <p:nvPr>
            <p:ph idx="1"/>
          </p:nvPr>
        </p:nvSpPr>
        <p:spPr/>
        <p:txBody>
          <a:bodyPr>
            <a:normAutofit fontScale="92500" lnSpcReduction="20000"/>
          </a:bodyPr>
          <a:lstStyle/>
          <a:p>
            <a:r>
              <a:rPr lang="de-DE" b="1" dirty="0" smtClean="0"/>
              <a:t>Vorbild der </a:t>
            </a:r>
            <a:r>
              <a:rPr lang="de-DE" b="1" dirty="0"/>
              <a:t>K</a:t>
            </a:r>
            <a:r>
              <a:rPr lang="de-DE" b="1" dirty="0" smtClean="0"/>
              <a:t>ommunalverwaltung </a:t>
            </a:r>
          </a:p>
          <a:p>
            <a:r>
              <a:rPr lang="de-DE" dirty="0" smtClean="0"/>
              <a:t>Wir schaffen mehr Als letzten Herbst täglich 10000 Flüchtlinge nach Deutschland kamen habe ich geschrieben: „Wir schaffen das nicht“. Das war zutreffend. Denn dieses Tempo war nicht zu schaffen. </a:t>
            </a:r>
          </a:p>
          <a:p>
            <a:r>
              <a:rPr lang="de-DE" dirty="0" smtClean="0"/>
              <a:t>Jetzt kommen pro Tag nur noch einige hundert Flüchtlinge. In vielen Flüchtlingseinrichtungen herrscht mittlerweile Leere. So klar wie damals sage ich heute: Wir schaffen mehr</a:t>
            </a:r>
          </a:p>
          <a:p>
            <a:r>
              <a:rPr lang="de-DE" sz="2200" dirty="0" smtClean="0"/>
              <a:t>Boris Palmer, OB Tübingen</a:t>
            </a:r>
            <a:endParaRPr lang="de-DE"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Kommunale Ziele der Flüchtlingsarbeit (2)</a:t>
            </a:r>
            <a:endParaRPr lang="de-DE" dirty="0"/>
          </a:p>
        </p:txBody>
      </p:sp>
      <p:sp>
        <p:nvSpPr>
          <p:cNvPr id="3" name="Inhaltsplatzhalter 2"/>
          <p:cNvSpPr>
            <a:spLocks noGrp="1"/>
          </p:cNvSpPr>
          <p:nvPr>
            <p:ph idx="1"/>
          </p:nvPr>
        </p:nvSpPr>
        <p:spPr/>
        <p:txBody>
          <a:bodyPr>
            <a:normAutofit fontScale="85000" lnSpcReduction="20000"/>
          </a:bodyPr>
          <a:lstStyle/>
          <a:p>
            <a:r>
              <a:rPr lang="de-DE" dirty="0" smtClean="0"/>
              <a:t>Vorbildfunktion der Kommunalverwaltung</a:t>
            </a:r>
          </a:p>
          <a:p>
            <a:r>
              <a:rPr lang="de-DE" dirty="0" smtClean="0"/>
              <a:t>„Eine kommunale Strategie zur angemessenen Unterbringung und Versorgung von Flüchtlingen kann nur gelingen, wenn sie einhergeht mit einem Konzept der Vermittlung und Erläuterung für die Bevölkerung.</a:t>
            </a:r>
          </a:p>
          <a:p>
            <a:r>
              <a:rPr lang="de-DE" dirty="0" smtClean="0"/>
              <a:t>Die Entwicklung zeigt: Neben Verbreitung islamfeindlicher Parolen ist der Versuch, Vorurteile und Aktivitäten gegen Flüchtlinge im unmittelbaren Umfeld von Unterkünften zu schüren, auch Teil aktueller rechtsextremer Strategien. Kommunen können dieser Herausforderung mit einer Kombination aus abgestimmten Maßnahmen begegnen.“ </a:t>
            </a:r>
            <a:r>
              <a:rPr lang="de-DE" sz="2600" dirty="0" smtClean="0"/>
              <a:t>Dieter Reiter, OB München</a:t>
            </a:r>
            <a:endParaRPr lang="de-DE"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Kommunale Ziele der Flüchtlingsarbeit (3)</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Handlungsfelder in der Kommune</a:t>
            </a:r>
          </a:p>
          <a:p>
            <a:r>
              <a:rPr lang="de-DE" dirty="0" smtClean="0"/>
              <a:t>Kommunale Sozialpolitik für alle Zielgruppen</a:t>
            </a:r>
          </a:p>
          <a:p>
            <a:r>
              <a:rPr lang="de-DE" dirty="0" smtClean="0"/>
              <a:t>Wohnungsbau für alle Zielgruppen</a:t>
            </a:r>
          </a:p>
          <a:p>
            <a:r>
              <a:rPr lang="de-DE" dirty="0" smtClean="0"/>
              <a:t>Hilfe beim Spracherwerb</a:t>
            </a:r>
          </a:p>
          <a:p>
            <a:r>
              <a:rPr lang="de-DE" dirty="0" smtClean="0"/>
              <a:t>Hilfe bei der Integration in die Gesellschaft</a:t>
            </a:r>
          </a:p>
          <a:p>
            <a:r>
              <a:rPr lang="de-DE" dirty="0" smtClean="0"/>
              <a:t>Unterstützung in der beruflichen Qualifikation, Arbeitsvermittlung und Arbeitsaufnahme</a:t>
            </a:r>
          </a:p>
          <a:p>
            <a:r>
              <a:rPr lang="de-DE" dirty="0" smtClean="0"/>
              <a:t>Aufbau von kommunalen Netzen in der Sozialarbeit von Haupt- und Ehrenamtlichen</a:t>
            </a:r>
          </a:p>
          <a:p>
            <a:r>
              <a:rPr lang="de-DE" dirty="0" smtClean="0"/>
              <a:t>Quartiersmanagement</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Blitzlicht aus UN-Sicht</a:t>
            </a:r>
            <a:endParaRPr lang="de-DE" dirty="0"/>
          </a:p>
        </p:txBody>
      </p:sp>
      <p:sp>
        <p:nvSpPr>
          <p:cNvPr id="3" name="Inhaltsplatzhalter 2"/>
          <p:cNvSpPr>
            <a:spLocks noGrp="1"/>
          </p:cNvSpPr>
          <p:nvPr>
            <p:ph idx="1"/>
          </p:nvPr>
        </p:nvSpPr>
        <p:spPr/>
        <p:txBody>
          <a:bodyPr/>
          <a:lstStyle/>
          <a:p>
            <a:r>
              <a:rPr lang="de-DE" dirty="0" smtClean="0"/>
              <a:t>Das ist eine menschliche Tragödie, die einer gemeinsamen politischen Antwort bedarf. Es ist eine Krise der Solidarität, nicht der Zahl</a:t>
            </a:r>
          </a:p>
          <a:p>
            <a:endParaRPr lang="de-DE" dirty="0"/>
          </a:p>
          <a:p>
            <a:r>
              <a:rPr lang="de-DE" dirty="0" smtClean="0"/>
              <a:t>UN-Generalsekretär Ban </a:t>
            </a:r>
            <a:r>
              <a:rPr lang="de-DE" dirty="0" err="1" smtClean="0"/>
              <a:t>Ki</a:t>
            </a:r>
            <a:r>
              <a:rPr lang="de-DE" dirty="0" smtClean="0"/>
              <a:t> Moon zur aktuellen Flüchtlingskrise</a:t>
            </a: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kann Integration gelingen?</a:t>
            </a:r>
            <a:endParaRPr lang="de-DE" dirty="0"/>
          </a:p>
        </p:txBody>
      </p:sp>
      <p:sp>
        <p:nvSpPr>
          <p:cNvPr id="3" name="Inhaltsplatzhalter 2"/>
          <p:cNvSpPr>
            <a:spLocks noGrp="1"/>
          </p:cNvSpPr>
          <p:nvPr>
            <p:ph idx="1"/>
          </p:nvPr>
        </p:nvSpPr>
        <p:spPr/>
        <p:txBody>
          <a:bodyPr>
            <a:normAutofit fontScale="85000" lnSpcReduction="20000"/>
          </a:bodyPr>
          <a:lstStyle/>
          <a:p>
            <a:r>
              <a:rPr lang="de-DE" dirty="0" smtClean="0"/>
              <a:t>Beratung und Unterstützung von politisch verantwortlichen Akteuren</a:t>
            </a:r>
          </a:p>
          <a:p>
            <a:r>
              <a:rPr lang="de-DE" dirty="0" smtClean="0"/>
              <a:t>Beratung und Unterstützung von ehrenamtlich Engagierten</a:t>
            </a:r>
          </a:p>
          <a:p>
            <a:r>
              <a:rPr lang="de-DE" dirty="0" smtClean="0"/>
              <a:t>Beratung bei der Entwicklung und Umsetzung neuer Formate der politischen Bildung</a:t>
            </a:r>
          </a:p>
          <a:p>
            <a:r>
              <a:rPr lang="de-DE" dirty="0" smtClean="0"/>
              <a:t>Prozessmoderation für die </a:t>
            </a:r>
            <a:r>
              <a:rPr lang="de-DE" dirty="0" err="1" smtClean="0"/>
              <a:t>partizipative</a:t>
            </a:r>
            <a:r>
              <a:rPr lang="de-DE" dirty="0" smtClean="0"/>
              <a:t> Erarbeitung von Integrationskonzepten</a:t>
            </a:r>
          </a:p>
          <a:p>
            <a:r>
              <a:rPr lang="de-DE" dirty="0" smtClean="0"/>
              <a:t>Know-how Transfer</a:t>
            </a:r>
          </a:p>
          <a:p>
            <a:r>
              <a:rPr lang="de-DE" dirty="0" smtClean="0"/>
              <a:t>Identifikation lokaler flüchtlingsfeindlicher Potenziale</a:t>
            </a:r>
          </a:p>
          <a:p>
            <a:r>
              <a:rPr lang="de-DE" dirty="0" smtClean="0"/>
              <a:t>Prävention von Gewalt gegen Flüchtlinge</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Fluchtursachen</a:t>
            </a:r>
            <a:endParaRPr lang="de-DE" dirty="0"/>
          </a:p>
        </p:txBody>
      </p:sp>
      <p:sp>
        <p:nvSpPr>
          <p:cNvPr id="3" name="Inhaltsplatzhalter 2"/>
          <p:cNvSpPr>
            <a:spLocks noGrp="1"/>
          </p:cNvSpPr>
          <p:nvPr>
            <p:ph idx="1"/>
          </p:nvPr>
        </p:nvSpPr>
        <p:spPr/>
        <p:txBody>
          <a:bodyPr>
            <a:normAutofit fontScale="62500" lnSpcReduction="20000"/>
          </a:bodyPr>
          <a:lstStyle/>
          <a:p>
            <a:r>
              <a:rPr lang="de-DE" dirty="0" smtClean="0"/>
              <a:t>Deutschland und andere Industrienationen tragen für viele Konflikte weltweit eine Mitverantwortung, besonders durch den ausgeprägten Waffenhandel und das Errichten von Rüstungsfabriken in Krisenregionen, in die der Handel mit Waffen direkt illegal wäre</a:t>
            </a:r>
          </a:p>
          <a:p>
            <a:r>
              <a:rPr lang="de-DE" dirty="0" smtClean="0"/>
              <a:t>Um Konflikte anzustacheln und ganze Regionen zu destabilisieren, muss man nicht selbst dort einmarschieren, es reicht aus, das nötige Kriegsmaterial zu verkaufen. Denn Waffen sind dazu da, um sie einzusetzen</a:t>
            </a:r>
          </a:p>
          <a:p>
            <a:r>
              <a:rPr lang="de-DE" dirty="0" smtClean="0"/>
              <a:t>Aber auch die von den Industrienationen angezettelten Kriege sind immer noch Fluchtursache und werden es bleiben</a:t>
            </a:r>
          </a:p>
          <a:p>
            <a:r>
              <a:rPr lang="de-DE" dirty="0" smtClean="0"/>
              <a:t>Nicht vergessen werden dürfen auch die ungerechten Grenzziehungen nach dem ersten und zweiten Weltkrieg</a:t>
            </a:r>
          </a:p>
          <a:p>
            <a:r>
              <a:rPr lang="de-DE" dirty="0" smtClean="0"/>
              <a:t>Eine weitere Ursache ist in der für viele Entwicklungsländer nachteiligen Freizügigkeit der Waren und Geldströme zu sehen  </a:t>
            </a:r>
            <a:r>
              <a:rPr lang="de-DE" b="1" dirty="0" smtClean="0"/>
              <a:t>(„Wir leben auf Kosten der dritten Welt und wundern uns, wenn das Elend anklopft“</a:t>
            </a:r>
            <a:r>
              <a:rPr lang="de-DE" dirty="0" smtClean="0"/>
              <a:t>)</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Fluchtursachen (2)</a:t>
            </a:r>
            <a:endParaRPr lang="de-DE" dirty="0"/>
          </a:p>
        </p:txBody>
      </p:sp>
      <p:sp>
        <p:nvSpPr>
          <p:cNvPr id="3" name="Inhaltsplatzhalter 2"/>
          <p:cNvSpPr>
            <a:spLocks noGrp="1"/>
          </p:cNvSpPr>
          <p:nvPr>
            <p:ph idx="1"/>
          </p:nvPr>
        </p:nvSpPr>
        <p:spPr/>
        <p:txBody>
          <a:bodyPr>
            <a:normAutofit fontScale="77500" lnSpcReduction="20000"/>
          </a:bodyPr>
          <a:lstStyle/>
          <a:p>
            <a:r>
              <a:rPr lang="de-DE" dirty="0" smtClean="0"/>
              <a:t>Weltweit sind rund 60 Millionen Menschen auf der Flucht, so viele wie seit dem Zweiten Weltkrieg nicht mehr</a:t>
            </a:r>
          </a:p>
          <a:p>
            <a:r>
              <a:rPr lang="de-DE" dirty="0" smtClean="0"/>
              <a:t>Sie fliehen vor gewaltsamen Konflikten, Menschenrechtsverletzungen oder politischer, ethnischer und religiöser Verfolgung. Hinzu kommen extreme Naturereignisse, die ebenfalls immer öfter Grund für die Flucht aus der Heimat sind.</a:t>
            </a:r>
          </a:p>
          <a:p>
            <a:r>
              <a:rPr lang="de-DE" dirty="0" smtClean="0"/>
              <a:t>Der Klimawandel wird immer stärker auch Fluchtursache sein, der Kampf um Wasser wird verstärkt geführt werden.</a:t>
            </a:r>
          </a:p>
          <a:p>
            <a:r>
              <a:rPr lang="de-DE" dirty="0" smtClean="0"/>
              <a:t>Nur ein kleiner Teil der Flüchtlinge macht sich auf den Weg nach Europa. Fast 90 Prozent werden von Entwicklungsländern aufgenommen</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Fluchtursachen (3)</a:t>
            </a:r>
            <a:endParaRPr lang="de-DE" dirty="0"/>
          </a:p>
        </p:txBody>
      </p:sp>
      <p:sp>
        <p:nvSpPr>
          <p:cNvPr id="3" name="Inhaltsplatzhalter 2"/>
          <p:cNvSpPr>
            <a:spLocks noGrp="1"/>
          </p:cNvSpPr>
          <p:nvPr>
            <p:ph idx="1"/>
          </p:nvPr>
        </p:nvSpPr>
        <p:spPr/>
        <p:txBody>
          <a:bodyPr>
            <a:normAutofit lnSpcReduction="10000"/>
          </a:bodyPr>
          <a:lstStyle/>
          <a:p>
            <a:r>
              <a:rPr lang="de-DE" dirty="0" smtClean="0"/>
              <a:t>Etwa 34 Millionen Menschen sind nach Schätzungen innerhalb ihrer Landesgrenzen auf der Flucht, sie gelten laut der Genfer Flüchtlingskonvention nicht als Flüchtlinge und haben somit kein Anrecht auf völkerrechtlichen Schutz. Als Binnenvertriebene (</a:t>
            </a:r>
            <a:r>
              <a:rPr lang="de-DE" dirty="0" err="1" smtClean="0"/>
              <a:t>internally</a:t>
            </a:r>
            <a:r>
              <a:rPr lang="de-DE" dirty="0" smtClean="0"/>
              <a:t> </a:t>
            </a:r>
            <a:r>
              <a:rPr lang="de-DE" dirty="0" err="1" smtClean="0"/>
              <a:t>displaced</a:t>
            </a:r>
            <a:r>
              <a:rPr lang="de-DE" dirty="0" smtClean="0"/>
              <a:t> </a:t>
            </a:r>
            <a:r>
              <a:rPr lang="de-DE" dirty="0" err="1" smtClean="0"/>
              <a:t>persons</a:t>
            </a:r>
            <a:r>
              <a:rPr lang="de-DE" dirty="0" smtClean="0"/>
              <a:t>, IDPs) sind sie dennoch genauso gefährdet und nicht selten Gewalt und Ausbeutung ausgesetzt</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Fluchtursachen (4)</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Insgesamt haben rund 22,5 Millionen Menschen bis Mitte 2015 außerhalb ihres Landes Zuflucht gesucht</a:t>
            </a:r>
          </a:p>
          <a:p>
            <a:r>
              <a:rPr lang="de-DE" dirty="0" smtClean="0"/>
              <a:t>Von ihnen gelten 20,2 Millionen Menschen als Flüchtlinge unter dem Mandat des Flüchtlingskommissariats der Vereinten Nationen (UNHCR)</a:t>
            </a:r>
          </a:p>
          <a:p>
            <a:r>
              <a:rPr lang="de-DE" dirty="0" smtClean="0"/>
              <a:t>Mehr als fünf Millionen Menschen waren Ende 2014 beim Hilfswerk der Vereinten Nationen für Palästina-Flüchtlinge im Nahen Osten (UNRWA) registriert</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Fluchtursachen (5)</a:t>
            </a:r>
            <a:br>
              <a:rPr lang="de-DE" dirty="0" smtClean="0"/>
            </a:b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Ein Ende dieser dramatischen Lage ist zur Zeit nicht absehbar, insbesondere die Menschen im Nahen Osten erleiden eine humanitäre Katastrophe: Der Bürgerkrieg in Syrien dauert an; dort, im Irak sowie in der gesamten Region fliehen Hunderttausende vor der Terrororganisation „Islamischer Staat“. Aber auch in anderen Regionen der Welt nimmt die Zahl der Flüchtlinge zu: In Afghanistan verschlechtert sich die Sicherheitslage, Menschen fliehen vor Gewalt und Unterdrückung in Somalia, Sudan, </a:t>
            </a:r>
            <a:r>
              <a:rPr lang="de-DE" dirty="0" err="1" smtClean="0"/>
              <a:t>Südsudan</a:t>
            </a:r>
            <a:r>
              <a:rPr lang="de-DE" dirty="0" smtClean="0"/>
              <a:t>, Nigeria und anderswo</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Asylbewerber in Baden-Württemberg</a:t>
            </a:r>
            <a:endParaRPr lang="de-DE" dirty="0"/>
          </a:p>
        </p:txBody>
      </p:sp>
      <p:sp>
        <p:nvSpPr>
          <p:cNvPr id="3" name="Inhaltsplatzhalter 2"/>
          <p:cNvSpPr>
            <a:spLocks noGrp="1"/>
          </p:cNvSpPr>
          <p:nvPr>
            <p:ph idx="1"/>
          </p:nvPr>
        </p:nvSpPr>
        <p:spPr/>
        <p:txBody>
          <a:bodyPr/>
          <a:lstStyle/>
          <a:p>
            <a:r>
              <a:rPr lang="de-DE" dirty="0" smtClean="0"/>
              <a:t>Im März 2016 sind etwa 2400 Flüchtlinge nach Baden-Württemberg gekommen</a:t>
            </a:r>
          </a:p>
          <a:p>
            <a:r>
              <a:rPr lang="de-DE" dirty="0" smtClean="0"/>
              <a:t>Den stärksten Zugang mit etwa 17300 Flüchtlingen verzeichneten wir im Oktober 2015; im September 2015 waren es 14700. Danach sanken die Zahlen</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Woher kommt der Begriff Asyl und was bedeutet er?</a:t>
            </a:r>
            <a:endParaRPr lang="de-DE" dirty="0"/>
          </a:p>
        </p:txBody>
      </p:sp>
      <p:sp>
        <p:nvSpPr>
          <p:cNvPr id="3" name="Inhaltsplatzhalter 2"/>
          <p:cNvSpPr>
            <a:spLocks noGrp="1"/>
          </p:cNvSpPr>
          <p:nvPr>
            <p:ph idx="1"/>
          </p:nvPr>
        </p:nvSpPr>
        <p:spPr/>
        <p:txBody>
          <a:bodyPr/>
          <a:lstStyle/>
          <a:p>
            <a:r>
              <a:rPr lang="de-DE" dirty="0" err="1" smtClean="0"/>
              <a:t>Asylon</a:t>
            </a:r>
            <a:r>
              <a:rPr lang="de-DE" dirty="0" smtClean="0"/>
              <a:t> = Zufluchtsstätte</a:t>
            </a:r>
          </a:p>
          <a:p>
            <a:r>
              <a:rPr lang="de-DE" dirty="0" smtClean="0"/>
              <a:t>1949 Aufnahme ins Grundgesetz</a:t>
            </a:r>
          </a:p>
          <a:p>
            <a:r>
              <a:rPr lang="de-DE" dirty="0" smtClean="0"/>
              <a:t>Allgemeine Notsituation keine Asylgründe</a:t>
            </a:r>
            <a:endParaRPr lang="de-DE"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1118</Words>
  <Application>Microsoft Office PowerPoint</Application>
  <PresentationFormat>Bildschirmpräsentation (4:3)</PresentationFormat>
  <Paragraphs>117</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Larissa-Design</vt:lpstr>
      <vt:lpstr>Flüchtlingsarbeit in den Kommunen</vt:lpstr>
      <vt:lpstr>Blitzlicht aus UN-Sicht</vt:lpstr>
      <vt:lpstr>Fluchtursachen</vt:lpstr>
      <vt:lpstr>Fluchtursachen (2)</vt:lpstr>
      <vt:lpstr>Fluchtursachen (3)</vt:lpstr>
      <vt:lpstr>Fluchtursachen (4)</vt:lpstr>
      <vt:lpstr>Fluchtursachen (5) </vt:lpstr>
      <vt:lpstr>Asylbewerber in Baden-Württemberg</vt:lpstr>
      <vt:lpstr>Woher kommt der Begriff Asyl und was bedeutet er?</vt:lpstr>
      <vt:lpstr>Asylverfahren</vt:lpstr>
      <vt:lpstr>Umfang und Reihenfolge der Prüfung der Anträge durch das BAMF</vt:lpstr>
      <vt:lpstr>Begrifflichkeiten</vt:lpstr>
      <vt:lpstr>Aufenthaltstitel</vt:lpstr>
      <vt:lpstr>Verfahren</vt:lpstr>
      <vt:lpstr>Verfahren</vt:lpstr>
      <vt:lpstr>Entwurf eines Integrationsgesetzes – wesentlicher Inhalt</vt:lpstr>
      <vt:lpstr>Kommunale Ziele der Flüchtlingsarbeit</vt:lpstr>
      <vt:lpstr>Kommunale Ziele der Flüchtlingsarbeit (2)</vt:lpstr>
      <vt:lpstr>Kommunale Ziele der Flüchtlingsarbeit (3)</vt:lpstr>
      <vt:lpstr>Wie kann Integration gelingen?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Flüchtlingsarbeit in den Kommunen</dc:title>
  <dc:creator>Waldemar</dc:creator>
  <cp:lastModifiedBy>Waldemar</cp:lastModifiedBy>
  <cp:revision>9</cp:revision>
  <dcterms:created xsi:type="dcterms:W3CDTF">2016-07-07T20:39:03Z</dcterms:created>
  <dcterms:modified xsi:type="dcterms:W3CDTF">2016-07-07T21:59:38Z</dcterms:modified>
</cp:coreProperties>
</file>