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7027-1057-4B20-9FA5-B45662F031BC}" type="datetimeFigureOut">
              <a:rPr lang="de-DE" smtClean="0"/>
              <a:pPr/>
              <a:t>20.02.2016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C517-1202-41E9-9B2A-DC16D0A9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7027-1057-4B20-9FA5-B45662F031BC}" type="datetimeFigureOut">
              <a:rPr lang="de-DE" smtClean="0"/>
              <a:pPr/>
              <a:t>20.02.2016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C517-1202-41E9-9B2A-DC16D0A9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7027-1057-4B20-9FA5-B45662F031BC}" type="datetimeFigureOut">
              <a:rPr lang="de-DE" smtClean="0"/>
              <a:pPr/>
              <a:t>20.02.2016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C517-1202-41E9-9B2A-DC16D0A9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7027-1057-4B20-9FA5-B45662F031BC}" type="datetimeFigureOut">
              <a:rPr lang="de-DE" smtClean="0"/>
              <a:pPr/>
              <a:t>20.02.2016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C517-1202-41E9-9B2A-DC16D0A9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7027-1057-4B20-9FA5-B45662F031BC}" type="datetimeFigureOut">
              <a:rPr lang="de-DE" smtClean="0"/>
              <a:pPr/>
              <a:t>20.02.2016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C517-1202-41E9-9B2A-DC16D0A9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7027-1057-4B20-9FA5-B45662F031BC}" type="datetimeFigureOut">
              <a:rPr lang="de-DE" smtClean="0"/>
              <a:pPr/>
              <a:t>20.02.2016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C517-1202-41E9-9B2A-DC16D0A9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7027-1057-4B20-9FA5-B45662F031BC}" type="datetimeFigureOut">
              <a:rPr lang="de-DE" smtClean="0"/>
              <a:pPr/>
              <a:t>20.02.2016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C517-1202-41E9-9B2A-DC16D0A9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7027-1057-4B20-9FA5-B45662F031BC}" type="datetimeFigureOut">
              <a:rPr lang="de-DE" smtClean="0"/>
              <a:pPr/>
              <a:t>20.02.2016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C517-1202-41E9-9B2A-DC16D0A9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7027-1057-4B20-9FA5-B45662F031BC}" type="datetimeFigureOut">
              <a:rPr lang="de-DE" smtClean="0"/>
              <a:pPr/>
              <a:t>20.02.2016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C517-1202-41E9-9B2A-DC16D0A9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7027-1057-4B20-9FA5-B45662F031BC}" type="datetimeFigureOut">
              <a:rPr lang="de-DE" smtClean="0"/>
              <a:pPr/>
              <a:t>20.02.2016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C517-1202-41E9-9B2A-DC16D0A9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7027-1057-4B20-9FA5-B45662F031BC}" type="datetimeFigureOut">
              <a:rPr lang="de-DE" smtClean="0"/>
              <a:pPr/>
              <a:t>20.02.2016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C517-1202-41E9-9B2A-DC16D0A9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07027-1057-4B20-9FA5-B45662F031BC}" type="datetimeFigureOut">
              <a:rPr lang="de-DE" smtClean="0"/>
              <a:pPr/>
              <a:t>20.02.2016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BC517-1202-41E9-9B2A-DC16D0A9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Vergleich der Sozialleistungen in Europa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Mindestsicherung bei sozialer Notlage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Deutschland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smtClean="0"/>
              <a:t>Benennung: Sozialhilfe bzw. </a:t>
            </a:r>
            <a:r>
              <a:rPr lang="de-DE" dirty="0" err="1" smtClean="0"/>
              <a:t>Alg</a:t>
            </a:r>
            <a:r>
              <a:rPr lang="de-DE" dirty="0" smtClean="0"/>
              <a:t> II</a:t>
            </a:r>
          </a:p>
          <a:p>
            <a:r>
              <a:rPr lang="de-DE" dirty="0" smtClean="0"/>
              <a:t>Bezug unbegrenzt bis Ende Notlage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Österreich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 smtClean="0"/>
              <a:t>Bedarfsorientierte Mindestsicherung (Sozialhilfe) </a:t>
            </a:r>
          </a:p>
          <a:p>
            <a:r>
              <a:rPr lang="de-DE" dirty="0" smtClean="0"/>
              <a:t>Unbegrenzt, bis Ende der Notlage</a:t>
            </a:r>
            <a:endParaRPr lang="de-D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Mindestsicherung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Frankreich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smtClean="0"/>
              <a:t>Benennung: Aktives Solidaritätseinkommen</a:t>
            </a:r>
          </a:p>
          <a:p>
            <a:r>
              <a:rPr lang="de-DE" dirty="0" smtClean="0"/>
              <a:t>Bezug: 3 Monate (Verlängerung um Zeiträume von 3 Mon. bis 1 Jahr)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England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 smtClean="0"/>
              <a:t>Einkommensbeihilfe</a:t>
            </a:r>
          </a:p>
          <a:p>
            <a:r>
              <a:rPr lang="de-DE" dirty="0" smtClean="0"/>
              <a:t>Bezug unbegrenzt</a:t>
            </a:r>
            <a:endParaRPr lang="de-D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Mindestsicherung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Italien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smtClean="0"/>
              <a:t>Benennung: Existenzminimum</a:t>
            </a:r>
          </a:p>
          <a:p>
            <a:r>
              <a:rPr lang="de-DE" dirty="0" smtClean="0"/>
              <a:t>Bezug: zeitlich begrenzt, aber verlängerbar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Griechenland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 smtClean="0"/>
              <a:t>Keine Leistungen </a:t>
            </a:r>
            <a:endParaRPr lang="de-D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Mindestsicherung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Schweden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smtClean="0"/>
              <a:t>Benennung: wirtschaftlicher Beistand (Sozialhilfe)</a:t>
            </a:r>
          </a:p>
          <a:p>
            <a:r>
              <a:rPr lang="de-DE" dirty="0" smtClean="0"/>
              <a:t>Bezug unbegrenzt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Finnland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 smtClean="0"/>
              <a:t>Benennung: Sozialhilfe</a:t>
            </a:r>
          </a:p>
          <a:p>
            <a:r>
              <a:rPr lang="de-DE" dirty="0" smtClean="0"/>
              <a:t>Bezug: unbegrenzte Dauer als „</a:t>
            </a:r>
            <a:r>
              <a:rPr lang="de-DE" smtClean="0"/>
              <a:t>letztes Mittel“</a:t>
            </a: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Versicherungssysteme </a:t>
            </a:r>
            <a:br>
              <a:rPr lang="de-DE" dirty="0" smtClean="0"/>
            </a:br>
            <a:r>
              <a:rPr lang="de-DE" dirty="0" smtClean="0"/>
              <a:t>gesetzliche Arbeitslosenversicherung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Deutschland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Bezugsdauer: 6 Monate (bis max. 24 Monate bei Personen ab 58 Jahren)</a:t>
            </a:r>
          </a:p>
          <a:p>
            <a:r>
              <a:rPr lang="de-DE" dirty="0" smtClean="0"/>
              <a:t>Höhe: 60 % des letzten Nettolohns – mit Kindern 67 %</a:t>
            </a:r>
          </a:p>
          <a:p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Österreich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Bezug: abhängig von Versicherungsdauer und Alter zwischen 20 und 52 Wochen </a:t>
            </a:r>
          </a:p>
          <a:p>
            <a:r>
              <a:rPr lang="de-DE" dirty="0" smtClean="0"/>
              <a:t>Höhe 55 % des täglichen Nettolohns (+ ggf. Familienzuschläge und es gibt eine Unter- und Höchstgrenze)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Gesetzliche Arbeitslosenversicherung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Frankreich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Bezug: 4 – 36 Monate (je nach Versicherungszeit und Alter) im o. g. Fall 24 Monate</a:t>
            </a:r>
          </a:p>
          <a:p>
            <a:r>
              <a:rPr lang="de-DE" dirty="0" smtClean="0"/>
              <a:t>Höhe 57,4 % des vorherigen Bruttogehaltes oder 40,4 % plus 11,04 € täglich bis max. 75 % des Bezugsentgelts (jeweils günstigere Lösung), jedoch mindestens 26,93 € pro Tag. Leistungen unterliegen der Besteuerung und Sozialabgaben</a:t>
            </a:r>
          </a:p>
          <a:p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England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 smtClean="0"/>
              <a:t>Bezug 182 Tage (ca. 6 Monate)</a:t>
            </a:r>
          </a:p>
          <a:p>
            <a:r>
              <a:rPr lang="de-DE" dirty="0" smtClean="0"/>
              <a:t>Höhe Altersabhängig: 57 € bis 72 € wöchentlich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Gesetzl. Arbeitslosenversicherung 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Italien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Bezugsdauer: 210 Tage (7 Monate)</a:t>
            </a:r>
          </a:p>
          <a:p>
            <a:r>
              <a:rPr lang="de-DE" dirty="0" smtClean="0"/>
              <a:t>Höhe: unter 50 Jahren 60 % für die ersten6 Monate, 50 % für die nächsten 2 Monate; über 50 Jahre 4 weitere Monate 40 % der durchschnittlichen Vergütung der letzten drei Monate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smtClean="0"/>
              <a:t>Griechenland</a:t>
            </a:r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 smtClean="0"/>
              <a:t>Bezug abhängig von der Beschäftigungsdauer  5 – 12 Monate</a:t>
            </a:r>
          </a:p>
          <a:p>
            <a:r>
              <a:rPr lang="de-DE" dirty="0" smtClean="0"/>
              <a:t>Höhe 40 % des Tageslohns bei Arbeitern; 50 % des Monatsgehalts bei Angestellten</a:t>
            </a: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Schweden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Gesetzl. Arbeitslosenversicherung</a:t>
            </a:r>
          </a:p>
          <a:p>
            <a:r>
              <a:rPr lang="de-DE" dirty="0" smtClean="0"/>
              <a:t>Bezug 300 Tage (ca. 10 Monate) Berechtigte mit Kind unter 18 Jahre: 450 Tage, Verlängerung nicht möglich</a:t>
            </a:r>
          </a:p>
          <a:p>
            <a:r>
              <a:rPr lang="de-DE" dirty="0" smtClean="0"/>
              <a:t>Höhe: 80 % des Bezugsentgelts (Brutto) während der ersten 200 Tage, danach 70 % für 100 Tage, max. 71 € pro Tag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Finnland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Sozialversicherungssystem aus 2 Elementen: Basis-Arbeitslosengeld und das einkommensbezogene Arbeitslosengeld</a:t>
            </a:r>
          </a:p>
          <a:p>
            <a:r>
              <a:rPr lang="de-DE" dirty="0" smtClean="0"/>
              <a:t>Bezug 500 Tage</a:t>
            </a:r>
          </a:p>
          <a:p>
            <a:r>
              <a:rPr lang="de-DE" dirty="0" smtClean="0"/>
              <a:t>Höhe: Basis-Arbeitslosengeld pauschal 25,63 € pro Tag</a:t>
            </a:r>
          </a:p>
          <a:p>
            <a:r>
              <a:rPr lang="de-DE" dirty="0" smtClean="0"/>
              <a:t>Einkommensbezogenes ALG 25,63 € pro Tag + 45 % der Differenz zum Arbeitsentgelt pro Tag (20 % falls Arbeitsentgelt über 2691 € </a:t>
            </a:r>
            <a:r>
              <a:rPr lang="de-DE" dirty="0" err="1" smtClean="0"/>
              <a:t>monatl</a:t>
            </a:r>
            <a:r>
              <a:rPr lang="de-DE" dirty="0" smtClean="0"/>
              <a:t>.)</a:t>
            </a:r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Grundsicherung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Deutschland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smtClean="0"/>
              <a:t>Bezug: unbegrenzt</a:t>
            </a:r>
          </a:p>
          <a:p>
            <a:r>
              <a:rPr lang="de-DE" dirty="0" smtClean="0"/>
              <a:t>Höhe: </a:t>
            </a:r>
            <a:r>
              <a:rPr lang="de-DE" dirty="0" err="1" smtClean="0"/>
              <a:t>Alg</a:t>
            </a:r>
            <a:r>
              <a:rPr lang="de-DE" dirty="0" smtClean="0"/>
              <a:t> II (Regelleistung 399 €) + </a:t>
            </a:r>
            <a:r>
              <a:rPr lang="de-DE" dirty="0" err="1" smtClean="0"/>
              <a:t>KdU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Österreich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 smtClean="0"/>
              <a:t>Bezug: unbegrenzt</a:t>
            </a:r>
          </a:p>
          <a:p>
            <a:r>
              <a:rPr lang="de-DE" dirty="0" smtClean="0"/>
              <a:t>Höhe 92 % des Arbeitslosengeldes</a:t>
            </a:r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Grundsicherung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Frankreich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smtClean="0"/>
              <a:t>Bezug: bes. Solidaritätsbeihilfe 6 Monate; Wartezeitbeihilfe: max. 1 Jahr</a:t>
            </a:r>
          </a:p>
          <a:p>
            <a:r>
              <a:rPr lang="de-DE" dirty="0" smtClean="0"/>
              <a:t>Höhe: pauschale Solidaritätsbeihilfe Höchstgrenze 15,4 € pro Tag; Wartezeitbeihilfe: 10,67 € pro Tag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England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 smtClean="0"/>
              <a:t>Bezug unbegrenzt</a:t>
            </a:r>
          </a:p>
          <a:p>
            <a:r>
              <a:rPr lang="de-DE" dirty="0" smtClean="0"/>
              <a:t>Höhe 113 € pro Woche für Paare über 18 Jahre</a:t>
            </a:r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Grundsicherung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Italien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smtClean="0"/>
              <a:t>Keine Leistungen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Griechenland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 smtClean="0"/>
              <a:t>Bezug: 12 Monate</a:t>
            </a:r>
          </a:p>
          <a:p>
            <a:r>
              <a:rPr lang="de-DE" dirty="0" smtClean="0"/>
              <a:t>Höhe: </a:t>
            </a:r>
            <a:r>
              <a:rPr lang="de-DE" dirty="0" err="1" smtClean="0"/>
              <a:t>ca</a:t>
            </a:r>
            <a:r>
              <a:rPr lang="de-DE" dirty="0" smtClean="0"/>
              <a:t> 400 €</a:t>
            </a: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Grundsicherung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Schweden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smtClean="0"/>
              <a:t>Bezug: 300 Tage; Verlängerung bis auf 12 Monate möglich</a:t>
            </a:r>
          </a:p>
          <a:p>
            <a:r>
              <a:rPr lang="de-DE" dirty="0" smtClean="0"/>
              <a:t>Höhe: Einkommensunabhängige Pauschalleistung (33 € pro Tag)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Finnland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 smtClean="0"/>
              <a:t>Bezug: unbegrenzt</a:t>
            </a:r>
          </a:p>
          <a:p>
            <a:r>
              <a:rPr lang="de-DE" dirty="0" smtClean="0"/>
              <a:t>Höhe: einkommensunabhängige Pauschalleistung 25,63 € (voller Satz) pro Tag bei Monatseinkommen unter 848 € (Verheiratete); darüber verringert sich der Satz um 50 % für Verheiratete über 848 €</a:t>
            </a: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557</Words>
  <Application>Microsoft Office PowerPoint</Application>
  <PresentationFormat>Bildschirmpräsentation (4:3)</PresentationFormat>
  <Paragraphs>85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Larissa-Design</vt:lpstr>
      <vt:lpstr>Vergleich der Sozialleistungen in Europa</vt:lpstr>
      <vt:lpstr>Versicherungssysteme  gesetzliche Arbeitslosenversicherung</vt:lpstr>
      <vt:lpstr>Gesetzliche Arbeitslosenversicherung</vt:lpstr>
      <vt:lpstr>Gesetzl. Arbeitslosenversicherung </vt:lpstr>
      <vt:lpstr>Folie 5</vt:lpstr>
      <vt:lpstr>Grundsicherung</vt:lpstr>
      <vt:lpstr>Grundsicherung</vt:lpstr>
      <vt:lpstr>Grundsicherung</vt:lpstr>
      <vt:lpstr>Grundsicherung</vt:lpstr>
      <vt:lpstr>Mindestsicherung bei sozialer Notlage</vt:lpstr>
      <vt:lpstr>Mindestsicherung</vt:lpstr>
      <vt:lpstr>Mindestsicherung</vt:lpstr>
      <vt:lpstr>Mindestsicherung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Vergleich der Sozialleistungen in Europa</dc:title>
  <dc:creator>Waldemar</dc:creator>
  <cp:lastModifiedBy>Waldemar</cp:lastModifiedBy>
  <cp:revision>7</cp:revision>
  <dcterms:created xsi:type="dcterms:W3CDTF">2015-11-04T08:41:31Z</dcterms:created>
  <dcterms:modified xsi:type="dcterms:W3CDTF">2016-02-20T19:54:16Z</dcterms:modified>
</cp:coreProperties>
</file>