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6A9A-67BF-4684-806F-75FE6E20B59F}" type="datetimeFigureOut">
              <a:rPr lang="de-DE" smtClean="0"/>
              <a:pPr/>
              <a:t>10.12.2015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B026-12B0-4599-9AC2-68536DEDB7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6A9A-67BF-4684-806F-75FE6E20B59F}" type="datetimeFigureOut">
              <a:rPr lang="de-DE" smtClean="0"/>
              <a:pPr/>
              <a:t>10.12.2015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B026-12B0-4599-9AC2-68536DEDB7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6A9A-67BF-4684-806F-75FE6E20B59F}" type="datetimeFigureOut">
              <a:rPr lang="de-DE" smtClean="0"/>
              <a:pPr/>
              <a:t>10.12.2015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B026-12B0-4599-9AC2-68536DEDB7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6A9A-67BF-4684-806F-75FE6E20B59F}" type="datetimeFigureOut">
              <a:rPr lang="de-DE" smtClean="0"/>
              <a:pPr/>
              <a:t>10.12.2015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B026-12B0-4599-9AC2-68536DEDB7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6A9A-67BF-4684-806F-75FE6E20B59F}" type="datetimeFigureOut">
              <a:rPr lang="de-DE" smtClean="0"/>
              <a:pPr/>
              <a:t>10.12.2015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B026-12B0-4599-9AC2-68536DEDB7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6A9A-67BF-4684-806F-75FE6E20B59F}" type="datetimeFigureOut">
              <a:rPr lang="de-DE" smtClean="0"/>
              <a:pPr/>
              <a:t>10.12.2015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B026-12B0-4599-9AC2-68536DEDB7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6A9A-67BF-4684-806F-75FE6E20B59F}" type="datetimeFigureOut">
              <a:rPr lang="de-DE" smtClean="0"/>
              <a:pPr/>
              <a:t>10.12.2015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B026-12B0-4599-9AC2-68536DEDB7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6A9A-67BF-4684-806F-75FE6E20B59F}" type="datetimeFigureOut">
              <a:rPr lang="de-DE" smtClean="0"/>
              <a:pPr/>
              <a:t>10.12.2015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B026-12B0-4599-9AC2-68536DEDB7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6A9A-67BF-4684-806F-75FE6E20B59F}" type="datetimeFigureOut">
              <a:rPr lang="de-DE" smtClean="0"/>
              <a:pPr/>
              <a:t>10.12.2015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B026-12B0-4599-9AC2-68536DEDB7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6A9A-67BF-4684-806F-75FE6E20B59F}" type="datetimeFigureOut">
              <a:rPr lang="de-DE" smtClean="0"/>
              <a:pPr/>
              <a:t>10.12.2015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B026-12B0-4599-9AC2-68536DEDB7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6A9A-67BF-4684-806F-75FE6E20B59F}" type="datetimeFigureOut">
              <a:rPr lang="de-DE" smtClean="0"/>
              <a:pPr/>
              <a:t>10.12.2015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B026-12B0-4599-9AC2-68536DEDB7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06A9A-67BF-4684-806F-75FE6E20B59F}" type="datetimeFigureOut">
              <a:rPr lang="de-DE" smtClean="0"/>
              <a:pPr/>
              <a:t>10.12.2015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DB026-12B0-4599-9AC2-68536DEDB7C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Auswirkungen des demografischen Wandels im Einwanderungsland Deutschland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Professor Marcel Thum, technische Universität Dresden und Leiter des </a:t>
            </a:r>
            <a:r>
              <a:rPr lang="de-DE" dirty="0" err="1" smtClean="0"/>
              <a:t>ifo</a:t>
            </a:r>
            <a:r>
              <a:rPr lang="de-DE" dirty="0" smtClean="0"/>
              <a:t>-Instituts für Wirtschaftsforschung München</a:t>
            </a:r>
            <a:endParaRPr lang="de-D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Menschen mit Migration haben in der Regel nur einen geringwertigen bis gar keinen Schulabschluss</a:t>
            </a:r>
          </a:p>
          <a:p>
            <a:r>
              <a:rPr lang="de-DE" dirty="0" smtClean="0"/>
              <a:t>Nur 28 % der Menschen mit Migration besitzen einen höherwertigen Schulabschluss der unserem Abitur vergleichbar ist.</a:t>
            </a:r>
            <a:endParaRPr lang="de-D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Demografie und Arbeitsangebot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Unmittelbare Beeinflussung und Auswirkung auf dem Arbeitsmarkt</a:t>
            </a:r>
          </a:p>
          <a:p>
            <a:r>
              <a:rPr lang="de-DE" dirty="0" smtClean="0"/>
              <a:t>Erwerbsbevölkerung schrumpft bis 2030</a:t>
            </a:r>
            <a:endParaRPr lang="de-D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Soziale Sicherungssysteme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Personen mit Migrationshintergrund sind häufiger in sozialen Sicherungssystemen zu finden</a:t>
            </a:r>
          </a:p>
          <a:p>
            <a:r>
              <a:rPr lang="de-DE" dirty="0" smtClean="0"/>
              <a:t>Sie sind zwar jünger haben aber aufgrund der Schulbildung kaum Chancen auf dem Arbeitsmarkt</a:t>
            </a:r>
            <a:endParaRPr lang="de-D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Deutschland im Wettbewerb um Zuwanderung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Zuwanderung von Hochqualifizierten wirkt sich positiv auf deutschen Arbeitsmarkt aus</a:t>
            </a:r>
          </a:p>
          <a:p>
            <a:r>
              <a:rPr lang="de-DE" dirty="0" smtClean="0"/>
              <a:t>Ob sich Zuwanderung langfristig auszahlt hängt von internationalem Wettbewerb ab</a:t>
            </a:r>
            <a:endParaRPr lang="de-D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Zuwanderung aus E</a:t>
            </a:r>
            <a:r>
              <a:rPr lang="de-DE" dirty="0"/>
              <a:t>U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Zuwanderung speist sich aus europäischen Binnenmarkt</a:t>
            </a:r>
          </a:p>
          <a:p>
            <a:r>
              <a:rPr lang="de-DE" dirty="0" smtClean="0"/>
              <a:t>Öffnung des europäischen Arbeitsmarktes</a:t>
            </a:r>
          </a:p>
          <a:p>
            <a:r>
              <a:rPr lang="de-DE" dirty="0" smtClean="0"/>
              <a:t>12 % der europäischen Zuwanderer können sich vorstellen in Deutschland zu </a:t>
            </a:r>
            <a:r>
              <a:rPr lang="de-DE" dirty="0" smtClean="0"/>
              <a:t>bleiben</a:t>
            </a:r>
          </a:p>
          <a:p>
            <a:r>
              <a:rPr lang="de-DE" dirty="0" smtClean="0"/>
              <a:t>25 % der 15 bis 65jährigen Arbeitnehmer können sich vorstellen innerhalb der EU zu arbeiten</a:t>
            </a:r>
            <a:endParaRPr lang="de-D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Zuwanderung aus Drittstaaten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Zuwanderung ist gesetzlichen Regelungen unterworfen</a:t>
            </a:r>
          </a:p>
          <a:p>
            <a:r>
              <a:rPr lang="de-DE" dirty="0" smtClean="0"/>
              <a:t>Zentrale Regelung des Aufenthaltes ist die Vorrangprüfung</a:t>
            </a:r>
          </a:p>
          <a:p>
            <a:r>
              <a:rPr lang="de-DE" dirty="0" smtClean="0"/>
              <a:t>Einwanderung wird nur zugelassen wenn keine Nachteile für einheimische Arbeitnehmer auf dem Arbeitsmarkt entstehen</a:t>
            </a:r>
          </a:p>
          <a:p>
            <a:r>
              <a:rPr lang="de-DE" dirty="0" smtClean="0"/>
              <a:t>Regelungen sind intransparent</a:t>
            </a:r>
          </a:p>
          <a:p>
            <a:r>
              <a:rPr lang="de-DE" dirty="0" smtClean="0"/>
              <a:t>Seit 2012 kann befristeter Aufenthaltstitel mit </a:t>
            </a:r>
            <a:r>
              <a:rPr lang="de-DE" dirty="0" err="1" smtClean="0"/>
              <a:t>bluecard</a:t>
            </a:r>
            <a:r>
              <a:rPr lang="de-DE" dirty="0" smtClean="0"/>
              <a:t> ohne Vorrangprüfung erworben werden</a:t>
            </a:r>
          </a:p>
          <a:p>
            <a:r>
              <a:rPr lang="de-DE" dirty="0" smtClean="0"/>
              <a:t>Voraussetzung hierfür: Hochschulabschluss und verbindliches Arbeitsangebot oder Arbeitsvertrag mit Mindesteinkommen von 50.000 Euro/Jahr, bei Mangelberufen mit 38.000 Euro</a:t>
            </a:r>
            <a:endParaRPr lang="de-D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Versorgung älterer Migranten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Es wird eine Zunahme von pflegebedürftigen Personen auch bei Migranten geben</a:t>
            </a:r>
          </a:p>
          <a:p>
            <a:r>
              <a:rPr lang="de-DE" dirty="0" smtClean="0"/>
              <a:t>Krankheitsspektrum von Menschen mit Migration gleicht Menschen die nicht migriert sind</a:t>
            </a:r>
          </a:p>
          <a:p>
            <a:r>
              <a:rPr lang="de-DE" dirty="0" smtClean="0"/>
              <a:t>Migranten sind mit Vielzahl von Faktoren konfrontiert die das Erkrankungsrisiko erhöhen</a:t>
            </a:r>
            <a:endParaRPr lang="de-D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Gesundheitszustand und Risiken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Migranten weisen aufgrund von Umweltbedingungen erhöhtes Risiko auf für Infektionskrankheiten wie HIV oder Tuberkulose</a:t>
            </a:r>
          </a:p>
          <a:p>
            <a:r>
              <a:rPr lang="de-DE" dirty="0" smtClean="0"/>
              <a:t>Mit zunehmenden Aufenthalt sinkt das Risiko einer Neuerkrankung</a:t>
            </a:r>
          </a:p>
          <a:p>
            <a:r>
              <a:rPr lang="de-DE" dirty="0" smtClean="0"/>
              <a:t>Weitere Gesundheitsrisiken: Traumata</a:t>
            </a:r>
          </a:p>
          <a:p>
            <a:r>
              <a:rPr lang="de-DE" dirty="0" smtClean="0"/>
              <a:t>40 % der Flüchtlinge leiden unter Traumata oder posttraumatische Folgen</a:t>
            </a:r>
            <a:endParaRPr lang="de-D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Gesundheit wird von Lebensgewohnheiten geprägt </a:t>
            </a:r>
          </a:p>
          <a:p>
            <a:r>
              <a:rPr lang="de-DE" dirty="0" smtClean="0"/>
              <a:t>Risikofaktoren Übergewicht und Rauchen treten bei Migranten häufiger auf</a:t>
            </a:r>
          </a:p>
          <a:p>
            <a:r>
              <a:rPr lang="de-DE" dirty="0" smtClean="0"/>
              <a:t>Migranten haben ein erhöhtes Risiko auf Pflegebedürftigkeit werden jedoch in der Regel durch die </a:t>
            </a:r>
            <a:r>
              <a:rPr lang="de-DE" smtClean="0"/>
              <a:t>Familie gepflegt</a:t>
            </a:r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Ziele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Deutschland ist ein Einwanderungsland</a:t>
            </a:r>
          </a:p>
          <a:p>
            <a:r>
              <a:rPr lang="de-DE" dirty="0" smtClean="0"/>
              <a:t>Demografischer Wandel gehört zu dem zentralen Trend in der gesellschaftlichen Entwicklung</a:t>
            </a:r>
          </a:p>
          <a:p>
            <a:r>
              <a:rPr lang="de-DE" dirty="0" smtClean="0"/>
              <a:t>Zusammenspiel von Migration und dem Wandel wenig beleuchtet</a:t>
            </a:r>
          </a:p>
          <a:p>
            <a:r>
              <a:rPr lang="de-DE" dirty="0" smtClean="0"/>
              <a:t>Langfristige Perspektive</a:t>
            </a:r>
          </a:p>
          <a:p>
            <a:r>
              <a:rPr lang="de-DE" dirty="0" smtClean="0"/>
              <a:t>Bevölkerungsvorausberechnung der Bevölkerung mit Migration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Ziele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Zunehmende Heterogenität innerhalb Westdeutschland</a:t>
            </a:r>
          </a:p>
          <a:p>
            <a:r>
              <a:rPr lang="de-DE" dirty="0" smtClean="0"/>
              <a:t>Attraktivität für hochqualifizierte Zuwanderung als Herausforderung</a:t>
            </a:r>
          </a:p>
          <a:p>
            <a:r>
              <a:rPr lang="de-DE" dirty="0" smtClean="0"/>
              <a:t>Alterung der Zuwanderung erfordert entsprechende Unterstützung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Wichtige Komponenten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Alterung der Bevölkerung</a:t>
            </a:r>
          </a:p>
          <a:p>
            <a:r>
              <a:rPr lang="de-DE" dirty="0" smtClean="0"/>
              <a:t>Rückgang der Bevölkerung</a:t>
            </a:r>
          </a:p>
          <a:p>
            <a:r>
              <a:rPr lang="de-DE" dirty="0" smtClean="0"/>
              <a:t>Können diese Effekte gedämpft werden</a:t>
            </a:r>
          </a:p>
          <a:p>
            <a:r>
              <a:rPr lang="de-DE" dirty="0" smtClean="0"/>
              <a:t>Wie verändert Zuwanderung die Bevölkerung</a:t>
            </a: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Migration und Bevölkerungsentwicklung bis 2030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Zuwanderung dämpft Rückgang der Bevölkerung</a:t>
            </a:r>
          </a:p>
          <a:p>
            <a:r>
              <a:rPr lang="de-DE" dirty="0" smtClean="0"/>
              <a:t>Zuwanderung verjüngt Deutschland</a:t>
            </a:r>
          </a:p>
          <a:p>
            <a:r>
              <a:rPr lang="de-DE" dirty="0" smtClean="0"/>
              <a:t>Altersdurchschnitt Einheimischer ohne Migration liegt bei 47 Jahren</a:t>
            </a:r>
          </a:p>
          <a:p>
            <a:r>
              <a:rPr lang="de-DE" dirty="0" smtClean="0"/>
              <a:t>Altersdurchschnitt mit Migration liegt bei 29 Jahren</a:t>
            </a:r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Woher kommen die Zuwanderer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Im Jahr 2013 kamen 64 % aus der EU und 13 % aus anderen europäischen Staaten, 23 % aus dem Rest der Welt</a:t>
            </a:r>
          </a:p>
          <a:p>
            <a:r>
              <a:rPr lang="de-DE" dirty="0" smtClean="0"/>
              <a:t>Sprunghafter Anstieg der Zuwanderung aus EU aufgrund Osterweiterung im Jahr 2004</a:t>
            </a:r>
          </a:p>
          <a:p>
            <a:r>
              <a:rPr lang="de-DE" dirty="0" smtClean="0"/>
              <a:t>2013 lag die Zahl der Asylsuchenden bei 127000, im Jahr 2014 rund 203000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Demografische Entwicklung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Unterscheidung in </a:t>
            </a:r>
            <a:r>
              <a:rPr lang="de-DE" dirty="0" err="1" smtClean="0"/>
              <a:t>In</a:t>
            </a:r>
            <a:r>
              <a:rPr lang="de-DE" dirty="0" smtClean="0"/>
              <a:t>- und Ausländer wenig hilfreich</a:t>
            </a:r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Menschen mit Migration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Personen die nach 1949 nach Deutschland zugezogen und Personen die zugewandert sind</a:t>
            </a:r>
          </a:p>
          <a:p>
            <a:r>
              <a:rPr lang="de-DE" dirty="0" smtClean="0"/>
              <a:t>Zahl der Menschen mit Migrationshintergrund steigt</a:t>
            </a:r>
          </a:p>
          <a:p>
            <a:r>
              <a:rPr lang="de-DE" dirty="0" smtClean="0"/>
              <a:t>Rund 20 % der Menschen haben bundesweit einen Migrationshintergrund</a:t>
            </a:r>
          </a:p>
          <a:p>
            <a:r>
              <a:rPr lang="de-DE" dirty="0" smtClean="0"/>
              <a:t>Die Bevölkerung mit Migration ist vor allem in Westdeutschland und in größeren </a:t>
            </a:r>
            <a:r>
              <a:rPr lang="de-DE" dirty="0"/>
              <a:t>S</a:t>
            </a:r>
            <a:r>
              <a:rPr lang="de-DE" dirty="0" smtClean="0"/>
              <a:t>tädten zu finden</a:t>
            </a: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Arbeitsmarkt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Deutsche und Ausländer unterscheiden sich erheblich in Arbeitsmarktsituation</a:t>
            </a:r>
          </a:p>
          <a:p>
            <a:r>
              <a:rPr lang="de-DE" dirty="0" smtClean="0"/>
              <a:t>Deutsche mit Migration verdienen weniger als Deutsche ohne  Migrationshintergrund</a:t>
            </a:r>
          </a:p>
          <a:p>
            <a:r>
              <a:rPr lang="de-DE" dirty="0" smtClean="0"/>
              <a:t>Sie sind häufiger in prekären Beschäftigungsverhältnissen beschäftigt und häufiger der Erwerbslosigkeit ausgesetzt</a:t>
            </a: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556</Words>
  <Application>Microsoft Office PowerPoint</Application>
  <PresentationFormat>Bildschirmpräsentation (4:3)</PresentationFormat>
  <Paragraphs>72</Paragraphs>
  <Slides>18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19" baseType="lpstr">
      <vt:lpstr>Larissa-Design</vt:lpstr>
      <vt:lpstr>Auswirkungen des demografischen Wandels im Einwanderungsland Deutschland</vt:lpstr>
      <vt:lpstr>Ziele</vt:lpstr>
      <vt:lpstr>Ziele</vt:lpstr>
      <vt:lpstr>Wichtige Komponenten</vt:lpstr>
      <vt:lpstr>Migration und Bevölkerungsentwicklung bis 2030</vt:lpstr>
      <vt:lpstr>Woher kommen die Zuwanderer</vt:lpstr>
      <vt:lpstr>Demografische Entwicklung</vt:lpstr>
      <vt:lpstr>Menschen mit Migration</vt:lpstr>
      <vt:lpstr>Arbeitsmarkt</vt:lpstr>
      <vt:lpstr>Folie 10</vt:lpstr>
      <vt:lpstr>Demografie und Arbeitsangebot</vt:lpstr>
      <vt:lpstr>Soziale Sicherungssysteme</vt:lpstr>
      <vt:lpstr>Deutschland im Wettbewerb um Zuwanderung</vt:lpstr>
      <vt:lpstr>Zuwanderung aus EU</vt:lpstr>
      <vt:lpstr>Zuwanderung aus Drittstaaten</vt:lpstr>
      <vt:lpstr>Versorgung älterer Migranten</vt:lpstr>
      <vt:lpstr>Gesundheitszustand und Risiken</vt:lpstr>
      <vt:lpstr>Folie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Auswirkungen des demografischen Wandels im Einwanderungsland Deutschland</dc:title>
  <dc:creator>Waldemar</dc:creator>
  <cp:lastModifiedBy>Waldemar</cp:lastModifiedBy>
  <cp:revision>10</cp:revision>
  <dcterms:created xsi:type="dcterms:W3CDTF">2015-12-10T12:55:39Z</dcterms:created>
  <dcterms:modified xsi:type="dcterms:W3CDTF">2015-12-10T19:08:39Z</dcterms:modified>
</cp:coreProperties>
</file>