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tiff" ContentType="image/tif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3" r:id="rId2"/>
    <p:sldMasterId id="2147483693" r:id="rId3"/>
  </p:sldMasterIdLst>
  <p:notesMasterIdLst>
    <p:notesMasterId r:id="rId41"/>
  </p:notesMasterIdLst>
  <p:sldIdLst>
    <p:sldId id="256" r:id="rId4"/>
    <p:sldId id="276" r:id="rId5"/>
    <p:sldId id="258" r:id="rId6"/>
    <p:sldId id="278" r:id="rId7"/>
    <p:sldId id="265" r:id="rId8"/>
    <p:sldId id="266" r:id="rId9"/>
    <p:sldId id="267" r:id="rId10"/>
    <p:sldId id="268" r:id="rId11"/>
    <p:sldId id="269" r:id="rId12"/>
    <p:sldId id="281" r:id="rId13"/>
    <p:sldId id="302" r:id="rId14"/>
    <p:sldId id="301" r:id="rId15"/>
    <p:sldId id="303" r:id="rId16"/>
    <p:sldId id="305" r:id="rId17"/>
    <p:sldId id="282" r:id="rId18"/>
    <p:sldId id="270" r:id="rId19"/>
    <p:sldId id="271" r:id="rId20"/>
    <p:sldId id="259" r:id="rId21"/>
    <p:sldId id="284" r:id="rId22"/>
    <p:sldId id="285" r:id="rId23"/>
    <p:sldId id="286" r:id="rId24"/>
    <p:sldId id="288" r:id="rId25"/>
    <p:sldId id="291" r:id="rId26"/>
    <p:sldId id="290" r:id="rId27"/>
    <p:sldId id="287" r:id="rId28"/>
    <p:sldId id="292" r:id="rId29"/>
    <p:sldId id="293" r:id="rId30"/>
    <p:sldId id="294" r:id="rId31"/>
    <p:sldId id="295" r:id="rId32"/>
    <p:sldId id="296" r:id="rId33"/>
    <p:sldId id="297" r:id="rId34"/>
    <p:sldId id="298" r:id="rId35"/>
    <p:sldId id="299" r:id="rId36"/>
    <p:sldId id="300" r:id="rId37"/>
    <p:sldId id="311" r:id="rId38"/>
    <p:sldId id="312" r:id="rId39"/>
    <p:sldId id="313" r:id="rId4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FDB08D-3DF5-45C1-9B77-1CA094F4559C}" type="datetimeFigureOut">
              <a:rPr lang="de-DE" smtClean="0"/>
              <a:pPr/>
              <a:t>12.07.2015</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7BBBE-DF4B-44BD-9EED-0F566FBE21D1}" type="slidenum">
              <a:rPr lang="de-DE" smtClean="0"/>
              <a:pPr/>
              <a:t>‹Nr.›</a:t>
            </a:fld>
            <a:endParaRPr lang="de-DE"/>
          </a:p>
        </p:txBody>
      </p:sp>
    </p:spTree>
    <p:extLst>
      <p:ext uri="{BB962C8B-B14F-4D97-AF65-F5344CB8AC3E}">
        <p14:creationId xmlns:p14="http://schemas.microsoft.com/office/powerpoint/2010/main" xmlns="" val="2437726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E9CE4CD-1BF3-4518-B437-5BCACCCD7E9C}" type="slidenum">
              <a:rPr lang="de-DE" smtClean="0"/>
              <a:pPr/>
              <a:t>37</a:t>
            </a:fld>
            <a:endParaRPr lang="de-DE"/>
          </a:p>
        </p:txBody>
      </p:sp>
    </p:spTree>
    <p:extLst>
      <p:ext uri="{BB962C8B-B14F-4D97-AF65-F5344CB8AC3E}">
        <p14:creationId xmlns:p14="http://schemas.microsoft.com/office/powerpoint/2010/main" xmlns="" val="855199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elfolie">
    <p:bg>
      <p:bgPr>
        <a:solidFill>
          <a:schemeClr val="bg2"/>
        </a:solidFill>
        <a:effectLst/>
      </p:bgPr>
    </p:bg>
    <p:spTree>
      <p:nvGrpSpPr>
        <p:cNvPr id="1" name=""/>
        <p:cNvGrpSpPr/>
        <p:nvPr/>
      </p:nvGrpSpPr>
      <p:grpSpPr>
        <a:xfrm>
          <a:off x="0" y="0"/>
          <a:ext cx="0" cy="0"/>
          <a:chOff x="0" y="0"/>
          <a:chExt cx="0" cy="0"/>
        </a:xfrm>
      </p:grpSpPr>
      <p:pic>
        <p:nvPicPr>
          <p:cNvPr id="5" name="Grafik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858148" y="5297844"/>
            <a:ext cx="864000" cy="1044127"/>
          </a:xfrm>
          <a:prstGeom prst="rect">
            <a:avLst/>
          </a:prstGeom>
        </p:spPr>
      </p:pic>
      <p:sp>
        <p:nvSpPr>
          <p:cNvPr id="19" name="Rechteck 18"/>
          <p:cNvSpPr/>
          <p:nvPr/>
        </p:nvSpPr>
        <p:spPr bwMode="ltGray">
          <a:xfrm>
            <a:off x="-1" y="0"/>
            <a:ext cx="9144001" cy="2537520"/>
          </a:xfrm>
          <a:prstGeom prst="rect">
            <a:avLst/>
          </a:prstGeom>
          <a:solidFill>
            <a:srgbClr val="00235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2" name="Titel 1"/>
          <p:cNvSpPr>
            <a:spLocks noGrp="1"/>
          </p:cNvSpPr>
          <p:nvPr>
            <p:ph type="ctrTitle"/>
          </p:nvPr>
        </p:nvSpPr>
        <p:spPr>
          <a:xfrm>
            <a:off x="467544" y="3933056"/>
            <a:ext cx="7390604" cy="1728192"/>
          </a:xfrm>
          <a:prstGeom prst="rect">
            <a:avLst/>
          </a:prstGeom>
        </p:spPr>
        <p:txBody>
          <a:bodyPr vert="horz" wrap="square" lIns="91440" tIns="0" rIns="90000" bIns="0" rtlCol="0" anchor="t">
            <a:normAutofit/>
            <a:scene3d>
              <a:camera prst="orthographicFront"/>
              <a:lightRig rig="threePt" dir="t">
                <a:rot lat="0" lon="0" rev="4800000"/>
              </a:lightRig>
            </a:scene3d>
            <a:sp3d prstMaterial="matte">
              <a:bevelT w="50800" h="10160"/>
            </a:sp3d>
          </a:bodyPr>
          <a:lstStyle>
            <a:lvl1pPr algn="l">
              <a:lnSpc>
                <a:spcPct val="100000"/>
              </a:lnSpc>
              <a:defRPr sz="4400" b="1">
                <a:solidFill>
                  <a:srgbClr val="002350"/>
                </a:solidFill>
              </a:defRPr>
            </a:lvl1pPr>
            <a:extLst/>
          </a:lstStyle>
          <a:p>
            <a:r>
              <a:rPr kumimoji="0" lang="de-DE" smtClean="0"/>
              <a:t>Titelmasterformat durch Klicken bearbeiten</a:t>
            </a:r>
            <a:endParaRPr kumimoji="0" lang="en-US" dirty="0"/>
          </a:p>
        </p:txBody>
      </p:sp>
      <p:pic>
        <p:nvPicPr>
          <p:cNvPr id="13" name="Grafik 12" descr="Logo_FSU_Wortmarke.png"/>
          <p:cNvPicPr>
            <a:picLocks noChangeAspect="1"/>
          </p:cNvPicPr>
          <p:nvPr/>
        </p:nvPicPr>
        <p:blipFill>
          <a:blip r:embed="rId3" cstate="print">
            <a:lum bright="100000"/>
          </a:blip>
          <a:stretch>
            <a:fillRect/>
          </a:stretch>
        </p:blipFill>
        <p:spPr>
          <a:xfrm>
            <a:off x="3887310" y="548680"/>
            <a:ext cx="4834838" cy="360040"/>
          </a:xfrm>
          <a:prstGeom prst="rect">
            <a:avLst/>
          </a:prstGeom>
        </p:spPr>
      </p:pic>
      <p:sp>
        <p:nvSpPr>
          <p:cNvPr id="3" name="Untertitel 2"/>
          <p:cNvSpPr>
            <a:spLocks noGrp="1"/>
          </p:cNvSpPr>
          <p:nvPr>
            <p:ph type="subTitle" idx="1"/>
          </p:nvPr>
        </p:nvSpPr>
        <p:spPr>
          <a:xfrm>
            <a:off x="496800" y="2998800"/>
            <a:ext cx="7361348" cy="640092"/>
          </a:xfrm>
        </p:spPr>
        <p:txBody>
          <a:bodyPr lIns="90000" tIns="0" rIns="90000" bIns="0" anchor="b">
            <a:normAutofit/>
          </a:bodyPr>
          <a:lstStyle>
            <a:lvl1pPr marL="0" indent="0" algn="l">
              <a:buNone/>
              <a:defRPr sz="1800" b="0">
                <a:solidFill>
                  <a:srgbClr val="00235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de-DE" smtClean="0"/>
              <a:t>Formatvorlage des Untertitelmasters durch Klicken bearbeiten</a:t>
            </a:r>
            <a:endParaRPr kumimoji="0" lang="en-US" dirty="0"/>
          </a:p>
        </p:txBody>
      </p:sp>
      <p:sp>
        <p:nvSpPr>
          <p:cNvPr id="20" name="Rechteck 19"/>
          <p:cNvSpPr/>
          <p:nvPr/>
        </p:nvSpPr>
        <p:spPr bwMode="ltGray">
          <a:xfrm>
            <a:off x="1" y="6572272"/>
            <a:ext cx="9143999" cy="285728"/>
          </a:xfrm>
          <a:prstGeom prst="rect">
            <a:avLst/>
          </a:prstGeom>
          <a:solidFill>
            <a:srgbClr val="00235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pic>
        <p:nvPicPr>
          <p:cNvPr id="4" name="Grafik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 y="2492897"/>
            <a:ext cx="9143999" cy="144000"/>
          </a:xfrm>
          <a:prstGeom prst="rect">
            <a:avLst/>
          </a:prstGeom>
        </p:spPr>
      </p:pic>
    </p:spTree>
    <p:extLst>
      <p:ext uri="{BB962C8B-B14F-4D97-AF65-F5344CB8AC3E}">
        <p14:creationId xmlns:p14="http://schemas.microsoft.com/office/powerpoint/2010/main" xmlns="" val="11059433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6" name="Title 15"/>
          <p:cNvSpPr>
            <a:spLocks noGrp="1"/>
          </p:cNvSpPr>
          <p:nvPr>
            <p:ph type="title"/>
          </p:nvPr>
        </p:nvSpPr>
        <p:spPr>
          <a:xfrm>
            <a:off x="4876800" y="457200"/>
            <a:ext cx="2819400" cy="5715000"/>
          </a:xfrm>
          <a:prstGeom prst="rect">
            <a:avLst/>
          </a:prstGeom>
        </p:spPr>
        <p:txBody>
          <a:bodyPr/>
          <a:lstStyle/>
          <a:p>
            <a:r>
              <a:rPr lang="de-DE" smtClean="0"/>
              <a:t>Titelmasterformat durch Klicken bearbeiten</a:t>
            </a:r>
            <a:endParaRPr lang="en-US"/>
          </a:p>
        </p:txBody>
      </p:sp>
      <p:sp>
        <p:nvSpPr>
          <p:cNvPr id="10" name="Date Placeholder 9"/>
          <p:cNvSpPr>
            <a:spLocks noGrp="1"/>
          </p:cNvSpPr>
          <p:nvPr>
            <p:ph type="dt" sz="half" idx="10"/>
          </p:nvPr>
        </p:nvSpPr>
        <p:spPr>
          <a:xfrm>
            <a:off x="4876801" y="6426201"/>
            <a:ext cx="2819399" cy="126999"/>
          </a:xfrm>
          <a:prstGeom prst="rect">
            <a:avLst/>
          </a:prstGeom>
        </p:spPr>
        <p:txBody>
          <a:bodyPr/>
          <a:lstStyle/>
          <a:p>
            <a:fld id="{5D7AF5CF-05DE-42AA-8A40-E3E36B8E0E1A}" type="datetimeFigureOut">
              <a:rPr lang="de-DE" smtClean="0"/>
              <a:pPr/>
              <a:t>12.07.2015</a:t>
            </a:fld>
            <a:endParaRPr lang="de-DE"/>
          </a:p>
        </p:txBody>
      </p:sp>
      <p:sp>
        <p:nvSpPr>
          <p:cNvPr id="11" name="Slide Number Placeholder 10"/>
          <p:cNvSpPr>
            <a:spLocks noGrp="1"/>
          </p:cNvSpPr>
          <p:nvPr>
            <p:ph type="sldNum" sz="quarter" idx="11"/>
          </p:nvPr>
        </p:nvSpPr>
        <p:spPr/>
        <p:txBody>
          <a:bodyPr/>
          <a:lstStyle/>
          <a:p>
            <a:fld id="{84A24EE2-1423-4D18-B74D-FFB1D5AFA91E}" type="slidenum">
              <a:rPr lang="de-DE" smtClean="0"/>
              <a:pPr/>
              <a:t>‹Nr.›</a:t>
            </a:fld>
            <a:endParaRPr lang="de-DE"/>
          </a:p>
        </p:txBody>
      </p:sp>
      <p:sp>
        <p:nvSpPr>
          <p:cNvPr id="12" name="Footer Placeholder 11"/>
          <p:cNvSpPr>
            <a:spLocks noGrp="1"/>
          </p:cNvSpPr>
          <p:nvPr>
            <p:ph type="ftr" sz="quarter" idx="12"/>
          </p:nvPr>
        </p:nvSpPr>
        <p:spPr/>
        <p:txBody>
          <a:bodyPr/>
          <a:lstStyle/>
          <a:p>
            <a:endParaRPr lang="de-DE"/>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1_Titelfolie">
    <p:bg>
      <p:bgPr>
        <a:solidFill>
          <a:schemeClr val="bg2"/>
        </a:solidFill>
        <a:effectLst/>
      </p:bgPr>
    </p:bg>
    <p:spTree>
      <p:nvGrpSpPr>
        <p:cNvPr id="1" name=""/>
        <p:cNvGrpSpPr/>
        <p:nvPr/>
      </p:nvGrpSpPr>
      <p:grpSpPr>
        <a:xfrm>
          <a:off x="0" y="0"/>
          <a:ext cx="0" cy="0"/>
          <a:chOff x="0" y="0"/>
          <a:chExt cx="0" cy="0"/>
        </a:xfrm>
      </p:grpSpPr>
      <p:pic>
        <p:nvPicPr>
          <p:cNvPr id="5" name="Grafik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858148" y="5297844"/>
            <a:ext cx="864000" cy="1044127"/>
          </a:xfrm>
          <a:prstGeom prst="rect">
            <a:avLst/>
          </a:prstGeom>
        </p:spPr>
      </p:pic>
      <p:sp>
        <p:nvSpPr>
          <p:cNvPr id="19" name="Rechteck 18"/>
          <p:cNvSpPr/>
          <p:nvPr userDrawn="1"/>
        </p:nvSpPr>
        <p:spPr bwMode="ltGray">
          <a:xfrm>
            <a:off x="-1" y="0"/>
            <a:ext cx="9144001" cy="2537520"/>
          </a:xfrm>
          <a:prstGeom prst="rect">
            <a:avLst/>
          </a:prstGeom>
          <a:solidFill>
            <a:srgbClr val="00235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2" name="Titel 1"/>
          <p:cNvSpPr>
            <a:spLocks noGrp="1"/>
          </p:cNvSpPr>
          <p:nvPr>
            <p:ph type="ctrTitle"/>
          </p:nvPr>
        </p:nvSpPr>
        <p:spPr>
          <a:xfrm>
            <a:off x="467544" y="3933056"/>
            <a:ext cx="7390604" cy="1728192"/>
          </a:xfrm>
          <a:prstGeom prst="rect">
            <a:avLst/>
          </a:prstGeom>
        </p:spPr>
        <p:txBody>
          <a:bodyPr vert="horz" wrap="square" lIns="91440" tIns="0" rIns="90000" bIns="0" rtlCol="0" anchor="t">
            <a:normAutofit/>
            <a:scene3d>
              <a:camera prst="orthographicFront"/>
              <a:lightRig rig="threePt" dir="t">
                <a:rot lat="0" lon="0" rev="4800000"/>
              </a:lightRig>
            </a:scene3d>
            <a:sp3d prstMaterial="matte">
              <a:bevelT w="50800" h="10160"/>
            </a:sp3d>
          </a:bodyPr>
          <a:lstStyle>
            <a:lvl1pPr algn="l">
              <a:lnSpc>
                <a:spcPct val="100000"/>
              </a:lnSpc>
              <a:defRPr sz="4400" b="1">
                <a:solidFill>
                  <a:srgbClr val="002350"/>
                </a:solidFill>
              </a:defRPr>
            </a:lvl1pPr>
            <a:extLst/>
          </a:lstStyle>
          <a:p>
            <a:r>
              <a:rPr kumimoji="0" lang="de-DE" smtClean="0"/>
              <a:t>Titelmasterformat durch Klicken bearbeiten</a:t>
            </a:r>
            <a:endParaRPr kumimoji="0" lang="en-US" dirty="0"/>
          </a:p>
        </p:txBody>
      </p:sp>
      <p:pic>
        <p:nvPicPr>
          <p:cNvPr id="13" name="Grafik 12" descr="Logo_FSU_Wortmarke.png"/>
          <p:cNvPicPr>
            <a:picLocks noChangeAspect="1"/>
          </p:cNvPicPr>
          <p:nvPr userDrawn="1"/>
        </p:nvPicPr>
        <p:blipFill>
          <a:blip r:embed="rId3" cstate="print">
            <a:lum bright="100000"/>
          </a:blip>
          <a:stretch>
            <a:fillRect/>
          </a:stretch>
        </p:blipFill>
        <p:spPr>
          <a:xfrm>
            <a:off x="3887310" y="548680"/>
            <a:ext cx="4834838" cy="360040"/>
          </a:xfrm>
          <a:prstGeom prst="rect">
            <a:avLst/>
          </a:prstGeom>
        </p:spPr>
      </p:pic>
      <p:sp>
        <p:nvSpPr>
          <p:cNvPr id="3" name="Untertitel 2"/>
          <p:cNvSpPr>
            <a:spLocks noGrp="1"/>
          </p:cNvSpPr>
          <p:nvPr>
            <p:ph type="subTitle" idx="1"/>
          </p:nvPr>
        </p:nvSpPr>
        <p:spPr>
          <a:xfrm>
            <a:off x="496800" y="2998800"/>
            <a:ext cx="7361348" cy="640092"/>
          </a:xfrm>
        </p:spPr>
        <p:txBody>
          <a:bodyPr lIns="90000" tIns="0" rIns="90000" bIns="0" anchor="b">
            <a:normAutofit/>
          </a:bodyPr>
          <a:lstStyle>
            <a:lvl1pPr marL="0" indent="0" algn="l">
              <a:buNone/>
              <a:defRPr sz="1800" b="0">
                <a:solidFill>
                  <a:srgbClr val="00235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de-DE" smtClean="0"/>
              <a:t>Formatvorlage des Untertitelmasters durch Klicken bearbeiten</a:t>
            </a:r>
            <a:endParaRPr kumimoji="0" lang="en-US" dirty="0"/>
          </a:p>
        </p:txBody>
      </p:sp>
      <p:sp>
        <p:nvSpPr>
          <p:cNvPr id="20" name="Rechteck 19"/>
          <p:cNvSpPr/>
          <p:nvPr/>
        </p:nvSpPr>
        <p:spPr bwMode="ltGray">
          <a:xfrm>
            <a:off x="1" y="6572272"/>
            <a:ext cx="9143999" cy="285728"/>
          </a:xfrm>
          <a:prstGeom prst="rect">
            <a:avLst/>
          </a:prstGeom>
          <a:solidFill>
            <a:srgbClr val="00235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pic>
        <p:nvPicPr>
          <p:cNvPr id="4" name="Grafik 3"/>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1" y="2492897"/>
            <a:ext cx="9143999" cy="144000"/>
          </a:xfrm>
          <a:prstGeom prst="rect">
            <a:avLst/>
          </a:prstGeom>
        </p:spPr>
      </p:pic>
    </p:spTree>
    <p:extLst>
      <p:ext uri="{BB962C8B-B14F-4D97-AF65-F5344CB8AC3E}">
        <p14:creationId xmlns:p14="http://schemas.microsoft.com/office/powerpoint/2010/main" xmlns="" val="9610550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el und Inhalt">
    <p:bg>
      <p:bgPr>
        <a:solidFill>
          <a:schemeClr val="bg2"/>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428596" y="1196752"/>
            <a:ext cx="8286808" cy="5018330"/>
          </a:xfrm>
        </p:spPr>
        <p:txBody>
          <a:bodyPr/>
          <a:lstStyle>
            <a:lvl1pPr>
              <a:spcAft>
                <a:spcPts val="0"/>
              </a:spcAft>
              <a:defRPr>
                <a:solidFill>
                  <a:schemeClr val="tx2"/>
                </a:solidFill>
              </a:defRPr>
            </a:lvl1pPr>
            <a:lvl2pPr indent="-216000">
              <a:spcAft>
                <a:spcPts val="0"/>
              </a:spcAft>
              <a:defRPr>
                <a:solidFill>
                  <a:schemeClr val="tx2"/>
                </a:solidFill>
              </a:defRPr>
            </a:lvl2pPr>
            <a:lvl3pPr indent="-216000">
              <a:spcAft>
                <a:spcPts val="0"/>
              </a:spcAft>
              <a:defRPr>
                <a:solidFill>
                  <a:schemeClr val="tx2"/>
                </a:solidFill>
              </a:defRPr>
            </a:lvl3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5" name="Fußzeilenplatzhalter 4"/>
          <p:cNvSpPr>
            <a:spLocks noGrp="1"/>
          </p:cNvSpPr>
          <p:nvPr>
            <p:ph type="ftr" sz="quarter" idx="3"/>
          </p:nvPr>
        </p:nvSpPr>
        <p:spPr>
          <a:xfrm>
            <a:off x="142845" y="6598800"/>
            <a:ext cx="7572427" cy="179047"/>
          </a:xfrm>
          <a:prstGeom prst="rect">
            <a:avLst/>
          </a:prstGeom>
        </p:spPr>
        <p:txBody>
          <a:bodyPr vert="horz" lIns="0" rIns="45720" bIns="0" rtlCol="0" anchor="b"/>
          <a:lstStyle>
            <a:lvl1pPr algn="l" eaLnBrk="1" latinLnBrk="0" hangingPunct="1">
              <a:defRPr kumimoji="0" sz="800" b="1" cap="none" baseline="0">
                <a:solidFill>
                  <a:schemeClr val="bg1"/>
                </a:solidFill>
              </a:defRPr>
            </a:lvl1pPr>
            <a:extLst/>
          </a:lstStyle>
          <a:p>
            <a:r>
              <a:rPr lang="de-DE" smtClean="0">
                <a:solidFill>
                  <a:prstClr val="white"/>
                </a:solidFill>
              </a:rPr>
              <a:t>Name der Einrichtung   /   Titel der Präsentation</a:t>
            </a:r>
            <a:endParaRPr lang="de-DE" dirty="0">
              <a:solidFill>
                <a:prstClr val="white"/>
              </a:solidFill>
            </a:endParaRPr>
          </a:p>
        </p:txBody>
      </p:sp>
      <p:sp>
        <p:nvSpPr>
          <p:cNvPr id="6" name="Foliennummernplatzhalter 5"/>
          <p:cNvSpPr>
            <a:spLocks noGrp="1"/>
          </p:cNvSpPr>
          <p:nvPr>
            <p:ph type="sldNum" sz="quarter" idx="4"/>
          </p:nvPr>
        </p:nvSpPr>
        <p:spPr>
          <a:xfrm>
            <a:off x="7824855" y="6598800"/>
            <a:ext cx="1176301" cy="179047"/>
          </a:xfrm>
          <a:prstGeom prst="rect">
            <a:avLst/>
          </a:prstGeom>
        </p:spPr>
        <p:txBody>
          <a:bodyPr vert="horz" lIns="46800" rIns="0" bIns="0" rtlCol="0" anchor="b"/>
          <a:lstStyle>
            <a:lvl1pPr algn="r" eaLnBrk="1" latinLnBrk="0" hangingPunct="1">
              <a:defRPr kumimoji="0" sz="800" b="1">
                <a:solidFill>
                  <a:schemeClr val="bg1"/>
                </a:solidFill>
              </a:defRPr>
            </a:lvl1pPr>
            <a:extLst/>
          </a:lstStyle>
          <a:p>
            <a:r>
              <a:rPr lang="de-DE" smtClean="0">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Tree>
    <p:extLst>
      <p:ext uri="{BB962C8B-B14F-4D97-AF65-F5344CB8AC3E}">
        <p14:creationId xmlns:p14="http://schemas.microsoft.com/office/powerpoint/2010/main" xmlns="" val="365342729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28596" y="1196752"/>
            <a:ext cx="8286808" cy="571504"/>
          </a:xfrm>
        </p:spPr>
        <p:txBody>
          <a:bodyPr lIns="146304" anchor="ctr">
            <a:normAutofit/>
          </a:bodyPr>
          <a:lstStyle>
            <a:lvl1pPr marL="0" indent="0">
              <a:lnSpc>
                <a:spcPct val="100000"/>
              </a:lnSpc>
              <a:buNone/>
              <a:defRPr sz="28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dirty="0" smtClean="0"/>
              <a:t>Text durch Klicken bearbeiten</a:t>
            </a:r>
          </a:p>
        </p:txBody>
      </p:sp>
      <p:sp>
        <p:nvSpPr>
          <p:cNvPr id="4" name="Inhaltsplatzhalter 3"/>
          <p:cNvSpPr>
            <a:spLocks noGrp="1"/>
          </p:cNvSpPr>
          <p:nvPr>
            <p:ph sz="half" idx="2"/>
          </p:nvPr>
        </p:nvSpPr>
        <p:spPr>
          <a:xfrm>
            <a:off x="428596" y="1844824"/>
            <a:ext cx="8286808" cy="4370258"/>
          </a:xfrm>
        </p:spPr>
        <p:txBody>
          <a:bodyPr/>
          <a:lstStyle>
            <a:lvl1pPr eaLnBrk="1" latinLnBrk="0" hangingPunct="1">
              <a:defRPr sz="2400"/>
            </a:lvl1pPr>
            <a:lvl2pPr marL="432000" indent="-216000" eaLnBrk="1" latinLnBrk="0" hangingPunct="1">
              <a:buFont typeface="Arial" pitchFamily="34" charset="0"/>
              <a:buChar char="•"/>
              <a:defRPr sz="2000"/>
            </a:lvl2pPr>
            <a:lvl3pPr marL="684000" indent="-216000" eaLnBrk="1" latinLnBrk="0" hangingPunct="1">
              <a:buFont typeface="Arial" pitchFamily="34" charset="0"/>
              <a:buChar cha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13" name="Foliennummernplatzhalter 12"/>
          <p:cNvSpPr>
            <a:spLocks noGrp="1"/>
          </p:cNvSpPr>
          <p:nvPr>
            <p:ph type="sldNum" sz="quarter" idx="10"/>
          </p:nvPr>
        </p:nvSpPr>
        <p:spPr/>
        <p:txBody>
          <a:bodyPr rIns="0"/>
          <a:lstStyle/>
          <a:p>
            <a:r>
              <a:rPr lang="de-DE" smtClean="0">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
        <p:nvSpPr>
          <p:cNvPr id="14" name="Fußzeilenplatzhalter 13"/>
          <p:cNvSpPr>
            <a:spLocks noGrp="1"/>
          </p:cNvSpPr>
          <p:nvPr>
            <p:ph type="ftr" sz="quarter" idx="11"/>
          </p:nvPr>
        </p:nvSpPr>
        <p:spPr/>
        <p:txBody>
          <a:bodyPr lIns="0"/>
          <a:lstStyle/>
          <a:p>
            <a:r>
              <a:rPr lang="de-DE" smtClean="0">
                <a:solidFill>
                  <a:prstClr val="white"/>
                </a:solidFill>
              </a:rPr>
              <a:t>Name der Einrichtung   /   Titel der Präsentation</a:t>
            </a:r>
            <a:endParaRPr lang="de-DE" dirty="0">
              <a:solidFill>
                <a:srgbClr val="5A93BB">
                  <a:lumMod val="40000"/>
                  <a:lumOff val="60000"/>
                </a:srgbClr>
              </a:solidFill>
            </a:endParaRPr>
          </a:p>
        </p:txBody>
      </p:sp>
    </p:spTree>
    <p:extLst>
      <p:ext uri="{BB962C8B-B14F-4D97-AF65-F5344CB8AC3E}">
        <p14:creationId xmlns:p14="http://schemas.microsoft.com/office/powerpoint/2010/main" xmlns="" val="9257041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28596" y="1196752"/>
            <a:ext cx="4067204" cy="5018330"/>
          </a:xfrm>
        </p:spPr>
        <p:txBody>
          <a:bodyPr lIns="3600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4" name="Inhaltsplatzhalter 3"/>
          <p:cNvSpPr>
            <a:spLocks noGrp="1"/>
          </p:cNvSpPr>
          <p:nvPr>
            <p:ph sz="half" idx="2"/>
          </p:nvPr>
        </p:nvSpPr>
        <p:spPr>
          <a:xfrm>
            <a:off x="4643438" y="1196752"/>
            <a:ext cx="4071966" cy="50183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6" name="Fußzeilenplatzhalter 4"/>
          <p:cNvSpPr>
            <a:spLocks noGrp="1"/>
          </p:cNvSpPr>
          <p:nvPr>
            <p:ph type="ftr" sz="quarter" idx="3"/>
          </p:nvPr>
        </p:nvSpPr>
        <p:spPr>
          <a:xfrm>
            <a:off x="142845" y="6598800"/>
            <a:ext cx="7572427" cy="179047"/>
          </a:xfrm>
          <a:prstGeom prst="rect">
            <a:avLst/>
          </a:prstGeom>
        </p:spPr>
        <p:txBody>
          <a:bodyPr vert="horz" lIns="0" rIns="45720" bIns="0" rtlCol="0" anchor="b"/>
          <a:lstStyle>
            <a:lvl1pPr algn="l" eaLnBrk="1" latinLnBrk="0" hangingPunct="1">
              <a:defRPr kumimoji="0" sz="800" b="1" cap="none" baseline="0">
                <a:solidFill>
                  <a:schemeClr val="bg1"/>
                </a:solidFill>
              </a:defRPr>
            </a:lvl1pPr>
            <a:extLst/>
          </a:lstStyle>
          <a:p>
            <a:r>
              <a:rPr lang="de-DE" smtClean="0">
                <a:solidFill>
                  <a:prstClr val="white"/>
                </a:solidFill>
              </a:rPr>
              <a:t>Name der Einrichtung   /   Titel der Präsentation</a:t>
            </a:r>
            <a:endParaRPr lang="de-DE" dirty="0">
              <a:solidFill>
                <a:prstClr val="white"/>
              </a:solidFill>
            </a:endParaRPr>
          </a:p>
        </p:txBody>
      </p:sp>
      <p:sp>
        <p:nvSpPr>
          <p:cNvPr id="7" name="Foliennummernplatzhalter 5"/>
          <p:cNvSpPr>
            <a:spLocks noGrp="1"/>
          </p:cNvSpPr>
          <p:nvPr>
            <p:ph type="sldNum" sz="quarter" idx="4"/>
          </p:nvPr>
        </p:nvSpPr>
        <p:spPr>
          <a:xfrm>
            <a:off x="7824855" y="6598800"/>
            <a:ext cx="1176301" cy="179047"/>
          </a:xfrm>
          <a:prstGeom prst="rect">
            <a:avLst/>
          </a:prstGeom>
        </p:spPr>
        <p:txBody>
          <a:bodyPr vert="horz" lIns="46800" rIns="0" bIns="0" rtlCol="0" anchor="b"/>
          <a:lstStyle>
            <a:lvl1pPr algn="r" eaLnBrk="1" latinLnBrk="0" hangingPunct="1">
              <a:defRPr kumimoji="0" sz="800" b="1">
                <a:solidFill>
                  <a:schemeClr val="bg1"/>
                </a:solidFill>
              </a:defRPr>
            </a:lvl1pPr>
            <a:extLst/>
          </a:lstStyle>
          <a:p>
            <a:r>
              <a:rPr lang="de-DE" smtClean="0">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Tree>
    <p:extLst>
      <p:ext uri="{BB962C8B-B14F-4D97-AF65-F5344CB8AC3E}">
        <p14:creationId xmlns:p14="http://schemas.microsoft.com/office/powerpoint/2010/main" xmlns="" val="123874372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28596" y="1196752"/>
            <a:ext cx="4068792" cy="571504"/>
          </a:xfrm>
        </p:spPr>
        <p:txBody>
          <a:bodyPr lIns="146304" anchor="ctr">
            <a:normAutofit/>
          </a:bodyPr>
          <a:lstStyle>
            <a:lvl1pPr marL="0" indent="0">
              <a:lnSpc>
                <a:spcPct val="100000"/>
              </a:lnSpc>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dirty="0" smtClean="0"/>
              <a:t>Text durch Klicken bearbeiten</a:t>
            </a:r>
          </a:p>
        </p:txBody>
      </p:sp>
      <p:sp>
        <p:nvSpPr>
          <p:cNvPr id="4" name="Inhaltsplatzhalter 3"/>
          <p:cNvSpPr>
            <a:spLocks noGrp="1"/>
          </p:cNvSpPr>
          <p:nvPr>
            <p:ph sz="half" idx="2"/>
          </p:nvPr>
        </p:nvSpPr>
        <p:spPr>
          <a:xfrm>
            <a:off x="428596" y="1844824"/>
            <a:ext cx="4068792"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5" name="Textplatzhalter 4"/>
          <p:cNvSpPr>
            <a:spLocks noGrp="1"/>
          </p:cNvSpPr>
          <p:nvPr>
            <p:ph type="body" sz="quarter" idx="3" hasCustomPrompt="1"/>
          </p:nvPr>
        </p:nvSpPr>
        <p:spPr>
          <a:xfrm>
            <a:off x="4643438" y="1196752"/>
            <a:ext cx="4070379" cy="571504"/>
          </a:xfrm>
        </p:spPr>
        <p:txBody>
          <a:bodyPr lIns="146304" anchor="ctr">
            <a:normAutofit/>
          </a:bodyPr>
          <a:lstStyle>
            <a:lvl1pPr marL="0" indent="0">
              <a:lnSpc>
                <a:spcPct val="100000"/>
              </a:lnSpc>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dirty="0" smtClean="0"/>
              <a:t>Text durch Klicken bearbeiten</a:t>
            </a:r>
          </a:p>
        </p:txBody>
      </p:sp>
      <p:sp>
        <p:nvSpPr>
          <p:cNvPr id="6" name="Inhaltsplatzhalter 5"/>
          <p:cNvSpPr>
            <a:spLocks noGrp="1"/>
          </p:cNvSpPr>
          <p:nvPr>
            <p:ph sz="quarter" idx="4"/>
          </p:nvPr>
        </p:nvSpPr>
        <p:spPr>
          <a:xfrm>
            <a:off x="4645025" y="1844824"/>
            <a:ext cx="4070379"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13" name="Foliennummernplatzhalter 12"/>
          <p:cNvSpPr>
            <a:spLocks noGrp="1"/>
          </p:cNvSpPr>
          <p:nvPr>
            <p:ph type="sldNum" sz="quarter" idx="10"/>
          </p:nvPr>
        </p:nvSpPr>
        <p:spPr/>
        <p:txBody>
          <a:bodyPr rIns="0"/>
          <a:lstStyle/>
          <a:p>
            <a:r>
              <a:rPr lang="de-DE" smtClean="0">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
        <p:nvSpPr>
          <p:cNvPr id="14" name="Fußzeilenplatzhalter 13"/>
          <p:cNvSpPr>
            <a:spLocks noGrp="1"/>
          </p:cNvSpPr>
          <p:nvPr>
            <p:ph type="ftr" sz="quarter" idx="11"/>
          </p:nvPr>
        </p:nvSpPr>
        <p:spPr/>
        <p:txBody>
          <a:bodyPr lIns="0"/>
          <a:lstStyle/>
          <a:p>
            <a:r>
              <a:rPr lang="de-DE" smtClean="0">
                <a:solidFill>
                  <a:prstClr val="white"/>
                </a:solidFill>
              </a:rPr>
              <a:t>Name der Einrichtung   /   Titel der Präsentation</a:t>
            </a:r>
            <a:endParaRPr lang="de-DE" dirty="0">
              <a:solidFill>
                <a:srgbClr val="5A93BB">
                  <a:lumMod val="40000"/>
                  <a:lumOff val="60000"/>
                </a:srgbClr>
              </a:solidFill>
            </a:endParaRPr>
          </a:p>
        </p:txBody>
      </p:sp>
    </p:spTree>
    <p:extLst>
      <p:ext uri="{BB962C8B-B14F-4D97-AF65-F5344CB8AC3E}">
        <p14:creationId xmlns:p14="http://schemas.microsoft.com/office/powerpoint/2010/main" xmlns="" val="298387736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28596" y="1196752"/>
            <a:ext cx="8286808" cy="571504"/>
          </a:xfrm>
        </p:spPr>
        <p:txBody>
          <a:bodyPr lIns="146304" anchor="ctr">
            <a:normAutofit/>
          </a:bodyPr>
          <a:lstStyle>
            <a:lvl1pPr marL="0" indent="0">
              <a:lnSpc>
                <a:spcPct val="100000"/>
              </a:lnSpc>
              <a:buNone/>
              <a:defRPr sz="28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smtClean="0"/>
              <a:t>Text </a:t>
            </a:r>
            <a:r>
              <a:rPr kumimoji="0" lang="de-DE" dirty="0" smtClean="0"/>
              <a:t>durch Klicken bearbeiten</a:t>
            </a:r>
          </a:p>
        </p:txBody>
      </p:sp>
      <p:sp>
        <p:nvSpPr>
          <p:cNvPr id="4" name="Inhaltsplatzhalter 3"/>
          <p:cNvSpPr>
            <a:spLocks noGrp="1"/>
          </p:cNvSpPr>
          <p:nvPr>
            <p:ph sz="half" idx="2"/>
          </p:nvPr>
        </p:nvSpPr>
        <p:spPr>
          <a:xfrm>
            <a:off x="428596" y="1844824"/>
            <a:ext cx="4068792"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6" name="Inhaltsplatzhalter 5"/>
          <p:cNvSpPr>
            <a:spLocks noGrp="1"/>
          </p:cNvSpPr>
          <p:nvPr>
            <p:ph sz="quarter" idx="4"/>
          </p:nvPr>
        </p:nvSpPr>
        <p:spPr>
          <a:xfrm>
            <a:off x="4645025" y="1844824"/>
            <a:ext cx="4070379"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13" name="Foliennummernplatzhalter 12"/>
          <p:cNvSpPr>
            <a:spLocks noGrp="1"/>
          </p:cNvSpPr>
          <p:nvPr>
            <p:ph type="sldNum" sz="quarter" idx="10"/>
          </p:nvPr>
        </p:nvSpPr>
        <p:spPr/>
        <p:txBody>
          <a:bodyPr rIns="0"/>
          <a:lstStyle/>
          <a:p>
            <a:r>
              <a:rPr lang="de-DE" smtClean="0">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
        <p:nvSpPr>
          <p:cNvPr id="14" name="Fußzeilenplatzhalter 13"/>
          <p:cNvSpPr>
            <a:spLocks noGrp="1"/>
          </p:cNvSpPr>
          <p:nvPr>
            <p:ph type="ftr" sz="quarter" idx="11"/>
          </p:nvPr>
        </p:nvSpPr>
        <p:spPr/>
        <p:txBody>
          <a:bodyPr lIns="0"/>
          <a:lstStyle/>
          <a:p>
            <a:r>
              <a:rPr lang="de-DE" smtClean="0">
                <a:solidFill>
                  <a:prstClr val="white"/>
                </a:solidFill>
              </a:rPr>
              <a:t>Name der Einrichtung   /   Titel der Präsentation</a:t>
            </a:r>
            <a:endParaRPr lang="de-DE" dirty="0">
              <a:solidFill>
                <a:srgbClr val="5A93BB">
                  <a:lumMod val="40000"/>
                  <a:lumOff val="60000"/>
                </a:srgbClr>
              </a:solidFill>
            </a:endParaRPr>
          </a:p>
        </p:txBody>
      </p:sp>
    </p:spTree>
    <p:extLst>
      <p:ext uri="{BB962C8B-B14F-4D97-AF65-F5344CB8AC3E}">
        <p14:creationId xmlns:p14="http://schemas.microsoft.com/office/powerpoint/2010/main" xmlns="" val="70789921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28596" y="1196752"/>
            <a:ext cx="8286808" cy="571504"/>
          </a:xfrm>
        </p:spPr>
        <p:txBody>
          <a:bodyPr lIns="146304" anchor="ctr">
            <a:normAutofit/>
          </a:bodyPr>
          <a:lstStyle>
            <a:lvl1pPr marL="0" indent="0">
              <a:lnSpc>
                <a:spcPct val="100000"/>
              </a:lnSpc>
              <a:buNone/>
              <a:defRPr sz="28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dirty="0" smtClean="0"/>
              <a:t>Text durch Klicken bearbeiten</a:t>
            </a:r>
          </a:p>
        </p:txBody>
      </p:sp>
      <p:sp>
        <p:nvSpPr>
          <p:cNvPr id="4" name="Inhaltsplatzhalter 3"/>
          <p:cNvSpPr>
            <a:spLocks noGrp="1"/>
          </p:cNvSpPr>
          <p:nvPr>
            <p:ph sz="half" idx="2"/>
          </p:nvPr>
        </p:nvSpPr>
        <p:spPr>
          <a:xfrm>
            <a:off x="428596" y="1844824"/>
            <a:ext cx="2214578"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6" name="Inhaltsplatzhalter 5"/>
          <p:cNvSpPr>
            <a:spLocks noGrp="1"/>
          </p:cNvSpPr>
          <p:nvPr>
            <p:ph sz="quarter" idx="4"/>
          </p:nvPr>
        </p:nvSpPr>
        <p:spPr>
          <a:xfrm>
            <a:off x="2786050" y="1844824"/>
            <a:ext cx="5929354"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13" name="Foliennummernplatzhalter 12"/>
          <p:cNvSpPr>
            <a:spLocks noGrp="1"/>
          </p:cNvSpPr>
          <p:nvPr>
            <p:ph type="sldNum" sz="quarter" idx="10"/>
          </p:nvPr>
        </p:nvSpPr>
        <p:spPr/>
        <p:txBody>
          <a:bodyPr rIns="0"/>
          <a:lstStyle/>
          <a:p>
            <a:r>
              <a:rPr lang="de-DE" smtClean="0">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
        <p:nvSpPr>
          <p:cNvPr id="14" name="Fußzeilenplatzhalter 13"/>
          <p:cNvSpPr>
            <a:spLocks noGrp="1"/>
          </p:cNvSpPr>
          <p:nvPr>
            <p:ph type="ftr" sz="quarter" idx="11"/>
          </p:nvPr>
        </p:nvSpPr>
        <p:spPr/>
        <p:txBody>
          <a:bodyPr lIns="0"/>
          <a:lstStyle/>
          <a:p>
            <a:r>
              <a:rPr lang="de-DE" smtClean="0">
                <a:solidFill>
                  <a:prstClr val="white"/>
                </a:solidFill>
              </a:rPr>
              <a:t>Name der Einrichtung   /   Titel der Präsentation</a:t>
            </a:r>
            <a:endParaRPr lang="de-DE" dirty="0">
              <a:solidFill>
                <a:srgbClr val="5A93BB">
                  <a:lumMod val="40000"/>
                  <a:lumOff val="60000"/>
                </a:srgbClr>
              </a:solidFill>
            </a:endParaRPr>
          </a:p>
        </p:txBody>
      </p:sp>
    </p:spTree>
    <p:extLst>
      <p:ext uri="{BB962C8B-B14F-4D97-AF65-F5344CB8AC3E}">
        <p14:creationId xmlns:p14="http://schemas.microsoft.com/office/powerpoint/2010/main" xmlns="" val="314090007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_Vergleich">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428596" y="1196752"/>
            <a:ext cx="2214578" cy="501833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6" name="Inhaltsplatzhalter 5"/>
          <p:cNvSpPr>
            <a:spLocks noGrp="1"/>
          </p:cNvSpPr>
          <p:nvPr>
            <p:ph sz="quarter" idx="4"/>
          </p:nvPr>
        </p:nvSpPr>
        <p:spPr>
          <a:xfrm>
            <a:off x="2786050" y="1196752"/>
            <a:ext cx="5929354" cy="501833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13" name="Foliennummernplatzhalter 12"/>
          <p:cNvSpPr>
            <a:spLocks noGrp="1"/>
          </p:cNvSpPr>
          <p:nvPr>
            <p:ph type="sldNum" sz="quarter" idx="10"/>
          </p:nvPr>
        </p:nvSpPr>
        <p:spPr/>
        <p:txBody>
          <a:bodyPr rIns="0"/>
          <a:lstStyle/>
          <a:p>
            <a:r>
              <a:rPr lang="de-DE" smtClean="0">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
        <p:nvSpPr>
          <p:cNvPr id="14" name="Fußzeilenplatzhalter 13"/>
          <p:cNvSpPr>
            <a:spLocks noGrp="1"/>
          </p:cNvSpPr>
          <p:nvPr>
            <p:ph type="ftr" sz="quarter" idx="11"/>
          </p:nvPr>
        </p:nvSpPr>
        <p:spPr/>
        <p:txBody>
          <a:bodyPr lIns="0"/>
          <a:lstStyle/>
          <a:p>
            <a:r>
              <a:rPr lang="de-DE" smtClean="0">
                <a:solidFill>
                  <a:prstClr val="white"/>
                </a:solidFill>
              </a:rPr>
              <a:t>Name der Einrichtung   /   Titel der Präsentation</a:t>
            </a:r>
            <a:endParaRPr lang="de-DE" dirty="0">
              <a:solidFill>
                <a:srgbClr val="5A93BB">
                  <a:lumMod val="40000"/>
                  <a:lumOff val="60000"/>
                </a:srgbClr>
              </a:solidFill>
            </a:endParaRPr>
          </a:p>
        </p:txBody>
      </p:sp>
    </p:spTree>
    <p:extLst>
      <p:ext uri="{BB962C8B-B14F-4D97-AF65-F5344CB8AC3E}">
        <p14:creationId xmlns:p14="http://schemas.microsoft.com/office/powerpoint/2010/main" xmlns="" val="257085488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enutzerdefiniertes Layout">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108566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und Inhalt">
    <p:bg>
      <p:bgPr>
        <a:solidFill>
          <a:schemeClr val="bg2"/>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428596" y="1196752"/>
            <a:ext cx="8286808" cy="5018330"/>
          </a:xfrm>
        </p:spPr>
        <p:txBody>
          <a:bodyPr/>
          <a:lstStyle>
            <a:lvl1pPr>
              <a:spcAft>
                <a:spcPts val="0"/>
              </a:spcAft>
              <a:defRPr>
                <a:solidFill>
                  <a:schemeClr val="tx2"/>
                </a:solidFill>
              </a:defRPr>
            </a:lvl1pPr>
            <a:lvl2pPr indent="-216000">
              <a:spcAft>
                <a:spcPts val="0"/>
              </a:spcAft>
              <a:defRPr>
                <a:solidFill>
                  <a:schemeClr val="tx2"/>
                </a:solidFill>
              </a:defRPr>
            </a:lvl2pPr>
            <a:lvl3pPr indent="-216000">
              <a:spcAft>
                <a:spcPts val="0"/>
              </a:spcAft>
              <a:defRPr>
                <a:solidFill>
                  <a:schemeClr val="tx2"/>
                </a:solidFill>
              </a:defRPr>
            </a:lvl3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5" name="Fußzeilenplatzhalter 4"/>
          <p:cNvSpPr>
            <a:spLocks noGrp="1"/>
          </p:cNvSpPr>
          <p:nvPr>
            <p:ph type="ftr" sz="quarter" idx="3"/>
          </p:nvPr>
        </p:nvSpPr>
        <p:spPr>
          <a:xfrm>
            <a:off x="142845" y="6598800"/>
            <a:ext cx="7572427" cy="179047"/>
          </a:xfrm>
          <a:prstGeom prst="rect">
            <a:avLst/>
          </a:prstGeom>
        </p:spPr>
        <p:txBody>
          <a:bodyPr vert="horz" lIns="0" rIns="45720" bIns="0" rtlCol="0" anchor="b"/>
          <a:lstStyle>
            <a:lvl1pPr algn="l" eaLnBrk="1" latinLnBrk="0" hangingPunct="1">
              <a:defRPr kumimoji="0" sz="800" b="1" cap="none" baseline="0">
                <a:solidFill>
                  <a:schemeClr val="bg1"/>
                </a:solidFill>
              </a:defRPr>
            </a:lvl1pPr>
            <a:extLst/>
          </a:lstStyle>
          <a:p>
            <a:endParaRPr lang="de-DE"/>
          </a:p>
        </p:txBody>
      </p:sp>
      <p:sp>
        <p:nvSpPr>
          <p:cNvPr id="6" name="Foliennummernplatzhalter 5"/>
          <p:cNvSpPr>
            <a:spLocks noGrp="1"/>
          </p:cNvSpPr>
          <p:nvPr>
            <p:ph type="sldNum" sz="quarter" idx="4"/>
          </p:nvPr>
        </p:nvSpPr>
        <p:spPr>
          <a:xfrm>
            <a:off x="7824855" y="6598800"/>
            <a:ext cx="1176301" cy="179047"/>
          </a:xfrm>
          <a:prstGeom prst="rect">
            <a:avLst/>
          </a:prstGeom>
        </p:spPr>
        <p:txBody>
          <a:bodyPr vert="horz" lIns="46800" rIns="0" bIns="0" rtlCol="0" anchor="b"/>
          <a:lstStyle>
            <a:lvl1pPr algn="r" eaLnBrk="1" latinLnBrk="0" hangingPunct="1">
              <a:defRPr kumimoji="0" sz="800" b="1">
                <a:solidFill>
                  <a:schemeClr val="bg1"/>
                </a:solidFill>
              </a:defRPr>
            </a:lvl1pPr>
            <a:extLst/>
          </a:lstStyle>
          <a:p>
            <a:fld id="{84A24EE2-1423-4D18-B74D-FFB1D5AFA91E}" type="slidenum">
              <a:rPr lang="de-DE" smtClean="0"/>
              <a:pPr/>
              <a:t>‹Nr.›</a:t>
            </a:fld>
            <a:endParaRPr lang="de-DE"/>
          </a:p>
        </p:txBody>
      </p:sp>
    </p:spTree>
    <p:extLst>
      <p:ext uri="{BB962C8B-B14F-4D97-AF65-F5344CB8AC3E}">
        <p14:creationId xmlns:p14="http://schemas.microsoft.com/office/powerpoint/2010/main" xmlns="" val="289015079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1_Titelfolie">
    <p:bg>
      <p:bgPr>
        <a:solidFill>
          <a:schemeClr val="bg2"/>
        </a:solidFill>
        <a:effectLst/>
      </p:bgPr>
    </p:bg>
    <p:spTree>
      <p:nvGrpSpPr>
        <p:cNvPr id="1" name=""/>
        <p:cNvGrpSpPr/>
        <p:nvPr/>
      </p:nvGrpSpPr>
      <p:grpSpPr>
        <a:xfrm>
          <a:off x="0" y="0"/>
          <a:ext cx="0" cy="0"/>
          <a:chOff x="0" y="0"/>
          <a:chExt cx="0" cy="0"/>
        </a:xfrm>
      </p:grpSpPr>
      <p:pic>
        <p:nvPicPr>
          <p:cNvPr id="5" name="Grafik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858148" y="5297844"/>
            <a:ext cx="864000" cy="1044127"/>
          </a:xfrm>
          <a:prstGeom prst="rect">
            <a:avLst/>
          </a:prstGeom>
        </p:spPr>
      </p:pic>
      <p:sp>
        <p:nvSpPr>
          <p:cNvPr id="19" name="Rechteck 18"/>
          <p:cNvSpPr/>
          <p:nvPr userDrawn="1"/>
        </p:nvSpPr>
        <p:spPr bwMode="ltGray">
          <a:xfrm>
            <a:off x="-1" y="0"/>
            <a:ext cx="9144001" cy="2537520"/>
          </a:xfrm>
          <a:prstGeom prst="rect">
            <a:avLst/>
          </a:prstGeom>
          <a:solidFill>
            <a:srgbClr val="00235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2" name="Titel 1"/>
          <p:cNvSpPr>
            <a:spLocks noGrp="1"/>
          </p:cNvSpPr>
          <p:nvPr>
            <p:ph type="ctrTitle"/>
          </p:nvPr>
        </p:nvSpPr>
        <p:spPr>
          <a:xfrm>
            <a:off x="467544" y="3933056"/>
            <a:ext cx="7390604" cy="1728192"/>
          </a:xfrm>
          <a:prstGeom prst="rect">
            <a:avLst/>
          </a:prstGeom>
        </p:spPr>
        <p:txBody>
          <a:bodyPr vert="horz" wrap="square" lIns="91440" tIns="0" rIns="90000" bIns="0" rtlCol="0" anchor="t">
            <a:normAutofit/>
            <a:scene3d>
              <a:camera prst="orthographicFront"/>
              <a:lightRig rig="threePt" dir="t">
                <a:rot lat="0" lon="0" rev="4800000"/>
              </a:lightRig>
            </a:scene3d>
            <a:sp3d prstMaterial="matte">
              <a:bevelT w="50800" h="10160"/>
            </a:sp3d>
          </a:bodyPr>
          <a:lstStyle>
            <a:lvl1pPr algn="l">
              <a:lnSpc>
                <a:spcPct val="100000"/>
              </a:lnSpc>
              <a:defRPr sz="4400" b="1">
                <a:solidFill>
                  <a:srgbClr val="002350"/>
                </a:solidFill>
              </a:defRPr>
            </a:lvl1pPr>
            <a:extLst/>
          </a:lstStyle>
          <a:p>
            <a:r>
              <a:rPr kumimoji="0" lang="de-DE" smtClean="0"/>
              <a:t>Titelmasterformat durch Klicken bearbeiten</a:t>
            </a:r>
            <a:endParaRPr kumimoji="0" lang="en-US" dirty="0"/>
          </a:p>
        </p:txBody>
      </p:sp>
      <p:pic>
        <p:nvPicPr>
          <p:cNvPr id="13" name="Grafik 12" descr="Logo_FSU_Wortmarke.png"/>
          <p:cNvPicPr>
            <a:picLocks noChangeAspect="1"/>
          </p:cNvPicPr>
          <p:nvPr userDrawn="1"/>
        </p:nvPicPr>
        <p:blipFill>
          <a:blip r:embed="rId3" cstate="print">
            <a:lum bright="100000"/>
          </a:blip>
          <a:stretch>
            <a:fillRect/>
          </a:stretch>
        </p:blipFill>
        <p:spPr>
          <a:xfrm>
            <a:off x="3887310" y="548680"/>
            <a:ext cx="4834838" cy="360040"/>
          </a:xfrm>
          <a:prstGeom prst="rect">
            <a:avLst/>
          </a:prstGeom>
        </p:spPr>
      </p:pic>
      <p:sp>
        <p:nvSpPr>
          <p:cNvPr id="3" name="Untertitel 2"/>
          <p:cNvSpPr>
            <a:spLocks noGrp="1"/>
          </p:cNvSpPr>
          <p:nvPr>
            <p:ph type="subTitle" idx="1"/>
          </p:nvPr>
        </p:nvSpPr>
        <p:spPr>
          <a:xfrm>
            <a:off x="496800" y="2998800"/>
            <a:ext cx="7361348" cy="640092"/>
          </a:xfrm>
        </p:spPr>
        <p:txBody>
          <a:bodyPr lIns="90000" tIns="0" rIns="90000" bIns="0" anchor="b">
            <a:normAutofit/>
          </a:bodyPr>
          <a:lstStyle>
            <a:lvl1pPr marL="0" indent="0" algn="l">
              <a:buNone/>
              <a:defRPr sz="1800" b="0">
                <a:solidFill>
                  <a:srgbClr val="00235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de-DE" smtClean="0"/>
              <a:t>Formatvorlage des Untertitelmasters durch Klicken bearbeiten</a:t>
            </a:r>
            <a:endParaRPr kumimoji="0" lang="en-US" dirty="0"/>
          </a:p>
        </p:txBody>
      </p:sp>
      <p:sp>
        <p:nvSpPr>
          <p:cNvPr id="20" name="Rechteck 19"/>
          <p:cNvSpPr/>
          <p:nvPr/>
        </p:nvSpPr>
        <p:spPr bwMode="ltGray">
          <a:xfrm>
            <a:off x="1" y="6572272"/>
            <a:ext cx="9143999" cy="285728"/>
          </a:xfrm>
          <a:prstGeom prst="rect">
            <a:avLst/>
          </a:prstGeom>
          <a:solidFill>
            <a:srgbClr val="00235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pic>
        <p:nvPicPr>
          <p:cNvPr id="4" name="Grafik 3"/>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1" y="2492897"/>
            <a:ext cx="9143999" cy="144000"/>
          </a:xfrm>
          <a:prstGeom prst="rect">
            <a:avLst/>
          </a:prstGeom>
        </p:spPr>
      </p:pic>
    </p:spTree>
    <p:extLst>
      <p:ext uri="{BB962C8B-B14F-4D97-AF65-F5344CB8AC3E}">
        <p14:creationId xmlns:p14="http://schemas.microsoft.com/office/powerpoint/2010/main" xmlns="" val="415832127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el und Inhalt">
    <p:bg>
      <p:bgPr>
        <a:solidFill>
          <a:schemeClr val="bg2"/>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428596" y="1196752"/>
            <a:ext cx="8286808" cy="5018330"/>
          </a:xfrm>
        </p:spPr>
        <p:txBody>
          <a:bodyPr/>
          <a:lstStyle>
            <a:lvl1pPr>
              <a:spcAft>
                <a:spcPts val="0"/>
              </a:spcAft>
              <a:defRPr>
                <a:solidFill>
                  <a:schemeClr val="tx2"/>
                </a:solidFill>
              </a:defRPr>
            </a:lvl1pPr>
            <a:lvl2pPr indent="-216000">
              <a:spcAft>
                <a:spcPts val="0"/>
              </a:spcAft>
              <a:defRPr>
                <a:solidFill>
                  <a:schemeClr val="tx2"/>
                </a:solidFill>
              </a:defRPr>
            </a:lvl2pPr>
            <a:lvl3pPr indent="-216000">
              <a:spcAft>
                <a:spcPts val="0"/>
              </a:spcAft>
              <a:defRPr>
                <a:solidFill>
                  <a:schemeClr val="tx2"/>
                </a:solidFill>
              </a:defRPr>
            </a:lvl3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5" name="Fußzeilenplatzhalter 4"/>
          <p:cNvSpPr>
            <a:spLocks noGrp="1"/>
          </p:cNvSpPr>
          <p:nvPr>
            <p:ph type="ftr" sz="quarter" idx="3"/>
          </p:nvPr>
        </p:nvSpPr>
        <p:spPr>
          <a:xfrm>
            <a:off x="142845" y="6598800"/>
            <a:ext cx="7572427" cy="179047"/>
          </a:xfrm>
          <a:prstGeom prst="rect">
            <a:avLst/>
          </a:prstGeom>
        </p:spPr>
        <p:txBody>
          <a:bodyPr vert="horz" lIns="0" rIns="45720" bIns="0" rtlCol="0" anchor="b"/>
          <a:lstStyle>
            <a:lvl1pPr algn="l" eaLnBrk="1" latinLnBrk="0" hangingPunct="1">
              <a:defRPr kumimoji="0" sz="800" b="1" cap="none" baseline="0">
                <a:solidFill>
                  <a:schemeClr val="bg1"/>
                </a:solidFill>
              </a:defRPr>
            </a:lvl1pPr>
            <a:extLst/>
          </a:lstStyle>
          <a:p>
            <a:r>
              <a:rPr lang="de-DE" smtClean="0">
                <a:solidFill>
                  <a:prstClr val="white"/>
                </a:solidFill>
              </a:rPr>
              <a:t>Name der Einrichtung   /   Titel der Präsentation</a:t>
            </a:r>
            <a:endParaRPr lang="de-DE" dirty="0">
              <a:solidFill>
                <a:prstClr val="white"/>
              </a:solidFill>
            </a:endParaRPr>
          </a:p>
        </p:txBody>
      </p:sp>
      <p:sp>
        <p:nvSpPr>
          <p:cNvPr id="6" name="Foliennummernplatzhalter 5"/>
          <p:cNvSpPr>
            <a:spLocks noGrp="1"/>
          </p:cNvSpPr>
          <p:nvPr>
            <p:ph type="sldNum" sz="quarter" idx="4"/>
          </p:nvPr>
        </p:nvSpPr>
        <p:spPr>
          <a:xfrm>
            <a:off x="7824855" y="6598800"/>
            <a:ext cx="1176301" cy="179047"/>
          </a:xfrm>
          <a:prstGeom prst="rect">
            <a:avLst/>
          </a:prstGeom>
        </p:spPr>
        <p:txBody>
          <a:bodyPr vert="horz" lIns="46800" rIns="0" bIns="0" rtlCol="0" anchor="b"/>
          <a:lstStyle>
            <a:lvl1pPr algn="r" eaLnBrk="1" latinLnBrk="0" hangingPunct="1">
              <a:defRPr kumimoji="0" sz="800" b="1">
                <a:solidFill>
                  <a:schemeClr val="bg1"/>
                </a:solidFill>
              </a:defRPr>
            </a:lvl1pPr>
            <a:extLst/>
          </a:lstStyle>
          <a:p>
            <a:r>
              <a:rPr lang="de-DE" smtClean="0">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Tree>
    <p:extLst>
      <p:ext uri="{BB962C8B-B14F-4D97-AF65-F5344CB8AC3E}">
        <p14:creationId xmlns:p14="http://schemas.microsoft.com/office/powerpoint/2010/main" xmlns="" val="108550584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28596" y="1196752"/>
            <a:ext cx="8286808" cy="571504"/>
          </a:xfrm>
        </p:spPr>
        <p:txBody>
          <a:bodyPr lIns="146304" anchor="ctr">
            <a:normAutofit/>
          </a:bodyPr>
          <a:lstStyle>
            <a:lvl1pPr marL="0" indent="0">
              <a:lnSpc>
                <a:spcPct val="100000"/>
              </a:lnSpc>
              <a:buNone/>
              <a:defRPr sz="28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dirty="0" smtClean="0"/>
              <a:t>Text durch Klicken bearbeiten</a:t>
            </a:r>
          </a:p>
        </p:txBody>
      </p:sp>
      <p:sp>
        <p:nvSpPr>
          <p:cNvPr id="4" name="Inhaltsplatzhalter 3"/>
          <p:cNvSpPr>
            <a:spLocks noGrp="1"/>
          </p:cNvSpPr>
          <p:nvPr>
            <p:ph sz="half" idx="2"/>
          </p:nvPr>
        </p:nvSpPr>
        <p:spPr>
          <a:xfrm>
            <a:off x="428596" y="1844824"/>
            <a:ext cx="8286808" cy="4370258"/>
          </a:xfrm>
        </p:spPr>
        <p:txBody>
          <a:bodyPr/>
          <a:lstStyle>
            <a:lvl1pPr eaLnBrk="1" latinLnBrk="0" hangingPunct="1">
              <a:defRPr sz="2400"/>
            </a:lvl1pPr>
            <a:lvl2pPr marL="432000" indent="-216000" eaLnBrk="1" latinLnBrk="0" hangingPunct="1">
              <a:buFont typeface="Arial" pitchFamily="34" charset="0"/>
              <a:buChar char="•"/>
              <a:defRPr sz="2000"/>
            </a:lvl2pPr>
            <a:lvl3pPr marL="684000" indent="-216000" eaLnBrk="1" latinLnBrk="0" hangingPunct="1">
              <a:buFont typeface="Arial" pitchFamily="34" charset="0"/>
              <a:buChar cha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13" name="Foliennummernplatzhalter 12"/>
          <p:cNvSpPr>
            <a:spLocks noGrp="1"/>
          </p:cNvSpPr>
          <p:nvPr>
            <p:ph type="sldNum" sz="quarter" idx="10"/>
          </p:nvPr>
        </p:nvSpPr>
        <p:spPr/>
        <p:txBody>
          <a:bodyPr rIns="0"/>
          <a:lstStyle/>
          <a:p>
            <a:r>
              <a:rPr lang="de-DE" smtClean="0">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
        <p:nvSpPr>
          <p:cNvPr id="14" name="Fußzeilenplatzhalter 13"/>
          <p:cNvSpPr>
            <a:spLocks noGrp="1"/>
          </p:cNvSpPr>
          <p:nvPr>
            <p:ph type="ftr" sz="quarter" idx="11"/>
          </p:nvPr>
        </p:nvSpPr>
        <p:spPr/>
        <p:txBody>
          <a:bodyPr lIns="0"/>
          <a:lstStyle/>
          <a:p>
            <a:r>
              <a:rPr lang="de-DE" smtClean="0">
                <a:solidFill>
                  <a:prstClr val="white"/>
                </a:solidFill>
              </a:rPr>
              <a:t>Name der Einrichtung   /   Titel der Präsentation</a:t>
            </a:r>
            <a:endParaRPr lang="de-DE" dirty="0">
              <a:solidFill>
                <a:srgbClr val="5A93BB">
                  <a:lumMod val="40000"/>
                  <a:lumOff val="60000"/>
                </a:srgbClr>
              </a:solidFill>
            </a:endParaRPr>
          </a:p>
        </p:txBody>
      </p:sp>
    </p:spTree>
    <p:extLst>
      <p:ext uri="{BB962C8B-B14F-4D97-AF65-F5344CB8AC3E}">
        <p14:creationId xmlns:p14="http://schemas.microsoft.com/office/powerpoint/2010/main" xmlns="" val="53369822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28596" y="1196752"/>
            <a:ext cx="4067204" cy="5018330"/>
          </a:xfrm>
        </p:spPr>
        <p:txBody>
          <a:bodyPr lIns="3600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4" name="Inhaltsplatzhalter 3"/>
          <p:cNvSpPr>
            <a:spLocks noGrp="1"/>
          </p:cNvSpPr>
          <p:nvPr>
            <p:ph sz="half" idx="2"/>
          </p:nvPr>
        </p:nvSpPr>
        <p:spPr>
          <a:xfrm>
            <a:off x="4643438" y="1196752"/>
            <a:ext cx="4071966" cy="50183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6" name="Fußzeilenplatzhalter 4"/>
          <p:cNvSpPr>
            <a:spLocks noGrp="1"/>
          </p:cNvSpPr>
          <p:nvPr>
            <p:ph type="ftr" sz="quarter" idx="3"/>
          </p:nvPr>
        </p:nvSpPr>
        <p:spPr>
          <a:xfrm>
            <a:off x="142845" y="6598800"/>
            <a:ext cx="7572427" cy="179047"/>
          </a:xfrm>
          <a:prstGeom prst="rect">
            <a:avLst/>
          </a:prstGeom>
        </p:spPr>
        <p:txBody>
          <a:bodyPr vert="horz" lIns="0" rIns="45720" bIns="0" rtlCol="0" anchor="b"/>
          <a:lstStyle>
            <a:lvl1pPr algn="l" eaLnBrk="1" latinLnBrk="0" hangingPunct="1">
              <a:defRPr kumimoji="0" sz="800" b="1" cap="none" baseline="0">
                <a:solidFill>
                  <a:schemeClr val="bg1"/>
                </a:solidFill>
              </a:defRPr>
            </a:lvl1pPr>
            <a:extLst/>
          </a:lstStyle>
          <a:p>
            <a:r>
              <a:rPr lang="de-DE" smtClean="0">
                <a:solidFill>
                  <a:prstClr val="white"/>
                </a:solidFill>
              </a:rPr>
              <a:t>Name der Einrichtung   /   Titel der Präsentation</a:t>
            </a:r>
            <a:endParaRPr lang="de-DE" dirty="0">
              <a:solidFill>
                <a:prstClr val="white"/>
              </a:solidFill>
            </a:endParaRPr>
          </a:p>
        </p:txBody>
      </p:sp>
      <p:sp>
        <p:nvSpPr>
          <p:cNvPr id="7" name="Foliennummernplatzhalter 5"/>
          <p:cNvSpPr>
            <a:spLocks noGrp="1"/>
          </p:cNvSpPr>
          <p:nvPr>
            <p:ph type="sldNum" sz="quarter" idx="4"/>
          </p:nvPr>
        </p:nvSpPr>
        <p:spPr>
          <a:xfrm>
            <a:off x="7824855" y="6598800"/>
            <a:ext cx="1176301" cy="179047"/>
          </a:xfrm>
          <a:prstGeom prst="rect">
            <a:avLst/>
          </a:prstGeom>
        </p:spPr>
        <p:txBody>
          <a:bodyPr vert="horz" lIns="46800" rIns="0" bIns="0" rtlCol="0" anchor="b"/>
          <a:lstStyle>
            <a:lvl1pPr algn="r" eaLnBrk="1" latinLnBrk="0" hangingPunct="1">
              <a:defRPr kumimoji="0" sz="800" b="1">
                <a:solidFill>
                  <a:schemeClr val="bg1"/>
                </a:solidFill>
              </a:defRPr>
            </a:lvl1pPr>
            <a:extLst/>
          </a:lstStyle>
          <a:p>
            <a:r>
              <a:rPr lang="de-DE" smtClean="0">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Tree>
    <p:extLst>
      <p:ext uri="{BB962C8B-B14F-4D97-AF65-F5344CB8AC3E}">
        <p14:creationId xmlns:p14="http://schemas.microsoft.com/office/powerpoint/2010/main" xmlns="" val="123725847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28596" y="1196752"/>
            <a:ext cx="4068792" cy="571504"/>
          </a:xfrm>
        </p:spPr>
        <p:txBody>
          <a:bodyPr lIns="146304" anchor="ctr">
            <a:normAutofit/>
          </a:bodyPr>
          <a:lstStyle>
            <a:lvl1pPr marL="0" indent="0">
              <a:lnSpc>
                <a:spcPct val="100000"/>
              </a:lnSpc>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dirty="0" smtClean="0"/>
              <a:t>Text durch Klicken bearbeiten</a:t>
            </a:r>
          </a:p>
        </p:txBody>
      </p:sp>
      <p:sp>
        <p:nvSpPr>
          <p:cNvPr id="4" name="Inhaltsplatzhalter 3"/>
          <p:cNvSpPr>
            <a:spLocks noGrp="1"/>
          </p:cNvSpPr>
          <p:nvPr>
            <p:ph sz="half" idx="2"/>
          </p:nvPr>
        </p:nvSpPr>
        <p:spPr>
          <a:xfrm>
            <a:off x="428596" y="1844824"/>
            <a:ext cx="4068792"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5" name="Textplatzhalter 4"/>
          <p:cNvSpPr>
            <a:spLocks noGrp="1"/>
          </p:cNvSpPr>
          <p:nvPr>
            <p:ph type="body" sz="quarter" idx="3" hasCustomPrompt="1"/>
          </p:nvPr>
        </p:nvSpPr>
        <p:spPr>
          <a:xfrm>
            <a:off x="4643438" y="1196752"/>
            <a:ext cx="4070379" cy="571504"/>
          </a:xfrm>
        </p:spPr>
        <p:txBody>
          <a:bodyPr lIns="146304" anchor="ctr">
            <a:normAutofit/>
          </a:bodyPr>
          <a:lstStyle>
            <a:lvl1pPr marL="0" indent="0">
              <a:lnSpc>
                <a:spcPct val="100000"/>
              </a:lnSpc>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dirty="0" smtClean="0"/>
              <a:t>Text durch Klicken bearbeiten</a:t>
            </a:r>
          </a:p>
        </p:txBody>
      </p:sp>
      <p:sp>
        <p:nvSpPr>
          <p:cNvPr id="6" name="Inhaltsplatzhalter 5"/>
          <p:cNvSpPr>
            <a:spLocks noGrp="1"/>
          </p:cNvSpPr>
          <p:nvPr>
            <p:ph sz="quarter" idx="4"/>
          </p:nvPr>
        </p:nvSpPr>
        <p:spPr>
          <a:xfrm>
            <a:off x="4645025" y="1844824"/>
            <a:ext cx="4070379"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13" name="Foliennummernplatzhalter 12"/>
          <p:cNvSpPr>
            <a:spLocks noGrp="1"/>
          </p:cNvSpPr>
          <p:nvPr>
            <p:ph type="sldNum" sz="quarter" idx="10"/>
          </p:nvPr>
        </p:nvSpPr>
        <p:spPr/>
        <p:txBody>
          <a:bodyPr rIns="0"/>
          <a:lstStyle/>
          <a:p>
            <a:r>
              <a:rPr lang="de-DE" smtClean="0">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
        <p:nvSpPr>
          <p:cNvPr id="14" name="Fußzeilenplatzhalter 13"/>
          <p:cNvSpPr>
            <a:spLocks noGrp="1"/>
          </p:cNvSpPr>
          <p:nvPr>
            <p:ph type="ftr" sz="quarter" idx="11"/>
          </p:nvPr>
        </p:nvSpPr>
        <p:spPr/>
        <p:txBody>
          <a:bodyPr lIns="0"/>
          <a:lstStyle/>
          <a:p>
            <a:r>
              <a:rPr lang="de-DE" smtClean="0">
                <a:solidFill>
                  <a:prstClr val="white"/>
                </a:solidFill>
              </a:rPr>
              <a:t>Name der Einrichtung   /   Titel der Präsentation</a:t>
            </a:r>
            <a:endParaRPr lang="de-DE" dirty="0">
              <a:solidFill>
                <a:srgbClr val="5A93BB">
                  <a:lumMod val="40000"/>
                  <a:lumOff val="60000"/>
                </a:srgbClr>
              </a:solidFill>
            </a:endParaRPr>
          </a:p>
        </p:txBody>
      </p:sp>
    </p:spTree>
    <p:extLst>
      <p:ext uri="{BB962C8B-B14F-4D97-AF65-F5344CB8AC3E}">
        <p14:creationId xmlns:p14="http://schemas.microsoft.com/office/powerpoint/2010/main" xmlns="" val="308673622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28596" y="1196752"/>
            <a:ext cx="8286808" cy="571504"/>
          </a:xfrm>
        </p:spPr>
        <p:txBody>
          <a:bodyPr lIns="146304" anchor="ctr">
            <a:normAutofit/>
          </a:bodyPr>
          <a:lstStyle>
            <a:lvl1pPr marL="0" indent="0">
              <a:lnSpc>
                <a:spcPct val="100000"/>
              </a:lnSpc>
              <a:buNone/>
              <a:defRPr sz="28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smtClean="0"/>
              <a:t>Text </a:t>
            </a:r>
            <a:r>
              <a:rPr kumimoji="0" lang="de-DE" dirty="0" smtClean="0"/>
              <a:t>durch Klicken bearbeiten</a:t>
            </a:r>
          </a:p>
        </p:txBody>
      </p:sp>
      <p:sp>
        <p:nvSpPr>
          <p:cNvPr id="4" name="Inhaltsplatzhalter 3"/>
          <p:cNvSpPr>
            <a:spLocks noGrp="1"/>
          </p:cNvSpPr>
          <p:nvPr>
            <p:ph sz="half" idx="2"/>
          </p:nvPr>
        </p:nvSpPr>
        <p:spPr>
          <a:xfrm>
            <a:off x="428596" y="1844824"/>
            <a:ext cx="4068792"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6" name="Inhaltsplatzhalter 5"/>
          <p:cNvSpPr>
            <a:spLocks noGrp="1"/>
          </p:cNvSpPr>
          <p:nvPr>
            <p:ph sz="quarter" idx="4"/>
          </p:nvPr>
        </p:nvSpPr>
        <p:spPr>
          <a:xfrm>
            <a:off x="4645025" y="1844824"/>
            <a:ext cx="4070379"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13" name="Foliennummernplatzhalter 12"/>
          <p:cNvSpPr>
            <a:spLocks noGrp="1"/>
          </p:cNvSpPr>
          <p:nvPr>
            <p:ph type="sldNum" sz="quarter" idx="10"/>
          </p:nvPr>
        </p:nvSpPr>
        <p:spPr/>
        <p:txBody>
          <a:bodyPr rIns="0"/>
          <a:lstStyle/>
          <a:p>
            <a:r>
              <a:rPr lang="de-DE" smtClean="0">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
        <p:nvSpPr>
          <p:cNvPr id="14" name="Fußzeilenplatzhalter 13"/>
          <p:cNvSpPr>
            <a:spLocks noGrp="1"/>
          </p:cNvSpPr>
          <p:nvPr>
            <p:ph type="ftr" sz="quarter" idx="11"/>
          </p:nvPr>
        </p:nvSpPr>
        <p:spPr/>
        <p:txBody>
          <a:bodyPr lIns="0"/>
          <a:lstStyle/>
          <a:p>
            <a:r>
              <a:rPr lang="de-DE" smtClean="0">
                <a:solidFill>
                  <a:prstClr val="white"/>
                </a:solidFill>
              </a:rPr>
              <a:t>Name der Einrichtung   /   Titel der Präsentation</a:t>
            </a:r>
            <a:endParaRPr lang="de-DE" dirty="0">
              <a:solidFill>
                <a:srgbClr val="5A93BB">
                  <a:lumMod val="40000"/>
                  <a:lumOff val="60000"/>
                </a:srgbClr>
              </a:solidFill>
            </a:endParaRPr>
          </a:p>
        </p:txBody>
      </p:sp>
    </p:spTree>
    <p:extLst>
      <p:ext uri="{BB962C8B-B14F-4D97-AF65-F5344CB8AC3E}">
        <p14:creationId xmlns:p14="http://schemas.microsoft.com/office/powerpoint/2010/main" xmlns="" val="31398258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28596" y="1196752"/>
            <a:ext cx="8286808" cy="571504"/>
          </a:xfrm>
        </p:spPr>
        <p:txBody>
          <a:bodyPr lIns="146304" anchor="ctr">
            <a:normAutofit/>
          </a:bodyPr>
          <a:lstStyle>
            <a:lvl1pPr marL="0" indent="0">
              <a:lnSpc>
                <a:spcPct val="100000"/>
              </a:lnSpc>
              <a:buNone/>
              <a:defRPr sz="28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dirty="0" smtClean="0"/>
              <a:t>Text durch Klicken bearbeiten</a:t>
            </a:r>
          </a:p>
        </p:txBody>
      </p:sp>
      <p:sp>
        <p:nvSpPr>
          <p:cNvPr id="4" name="Inhaltsplatzhalter 3"/>
          <p:cNvSpPr>
            <a:spLocks noGrp="1"/>
          </p:cNvSpPr>
          <p:nvPr>
            <p:ph sz="half" idx="2"/>
          </p:nvPr>
        </p:nvSpPr>
        <p:spPr>
          <a:xfrm>
            <a:off x="428596" y="1844824"/>
            <a:ext cx="2214578"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6" name="Inhaltsplatzhalter 5"/>
          <p:cNvSpPr>
            <a:spLocks noGrp="1"/>
          </p:cNvSpPr>
          <p:nvPr>
            <p:ph sz="quarter" idx="4"/>
          </p:nvPr>
        </p:nvSpPr>
        <p:spPr>
          <a:xfrm>
            <a:off x="2786050" y="1844824"/>
            <a:ext cx="5929354"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13" name="Foliennummernplatzhalter 12"/>
          <p:cNvSpPr>
            <a:spLocks noGrp="1"/>
          </p:cNvSpPr>
          <p:nvPr>
            <p:ph type="sldNum" sz="quarter" idx="10"/>
          </p:nvPr>
        </p:nvSpPr>
        <p:spPr/>
        <p:txBody>
          <a:bodyPr rIns="0"/>
          <a:lstStyle/>
          <a:p>
            <a:r>
              <a:rPr lang="de-DE" smtClean="0">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
        <p:nvSpPr>
          <p:cNvPr id="14" name="Fußzeilenplatzhalter 13"/>
          <p:cNvSpPr>
            <a:spLocks noGrp="1"/>
          </p:cNvSpPr>
          <p:nvPr>
            <p:ph type="ftr" sz="quarter" idx="11"/>
          </p:nvPr>
        </p:nvSpPr>
        <p:spPr/>
        <p:txBody>
          <a:bodyPr lIns="0"/>
          <a:lstStyle/>
          <a:p>
            <a:r>
              <a:rPr lang="de-DE" smtClean="0">
                <a:solidFill>
                  <a:prstClr val="white"/>
                </a:solidFill>
              </a:rPr>
              <a:t>Name der Einrichtung   /   Titel der Präsentation</a:t>
            </a:r>
            <a:endParaRPr lang="de-DE" dirty="0">
              <a:solidFill>
                <a:srgbClr val="5A93BB">
                  <a:lumMod val="40000"/>
                  <a:lumOff val="60000"/>
                </a:srgbClr>
              </a:solidFill>
            </a:endParaRPr>
          </a:p>
        </p:txBody>
      </p:sp>
    </p:spTree>
    <p:extLst>
      <p:ext uri="{BB962C8B-B14F-4D97-AF65-F5344CB8AC3E}">
        <p14:creationId xmlns:p14="http://schemas.microsoft.com/office/powerpoint/2010/main" xmlns="" val="2891478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4_Vergleich">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428596" y="1196752"/>
            <a:ext cx="2214578" cy="501833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6" name="Inhaltsplatzhalter 5"/>
          <p:cNvSpPr>
            <a:spLocks noGrp="1"/>
          </p:cNvSpPr>
          <p:nvPr>
            <p:ph sz="quarter" idx="4"/>
          </p:nvPr>
        </p:nvSpPr>
        <p:spPr>
          <a:xfrm>
            <a:off x="2786050" y="1196752"/>
            <a:ext cx="5929354" cy="501833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13" name="Foliennummernplatzhalter 12"/>
          <p:cNvSpPr>
            <a:spLocks noGrp="1"/>
          </p:cNvSpPr>
          <p:nvPr>
            <p:ph type="sldNum" sz="quarter" idx="10"/>
          </p:nvPr>
        </p:nvSpPr>
        <p:spPr/>
        <p:txBody>
          <a:bodyPr rIns="0"/>
          <a:lstStyle/>
          <a:p>
            <a:r>
              <a:rPr lang="de-DE" smtClean="0">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sp>
        <p:nvSpPr>
          <p:cNvPr id="14" name="Fußzeilenplatzhalter 13"/>
          <p:cNvSpPr>
            <a:spLocks noGrp="1"/>
          </p:cNvSpPr>
          <p:nvPr>
            <p:ph type="ftr" sz="quarter" idx="11"/>
          </p:nvPr>
        </p:nvSpPr>
        <p:spPr/>
        <p:txBody>
          <a:bodyPr lIns="0"/>
          <a:lstStyle/>
          <a:p>
            <a:r>
              <a:rPr lang="de-DE" smtClean="0">
                <a:solidFill>
                  <a:prstClr val="white"/>
                </a:solidFill>
              </a:rPr>
              <a:t>Name der Einrichtung   /   Titel der Präsentation</a:t>
            </a:r>
            <a:endParaRPr lang="de-DE" dirty="0">
              <a:solidFill>
                <a:srgbClr val="5A93BB">
                  <a:lumMod val="40000"/>
                  <a:lumOff val="60000"/>
                </a:srgbClr>
              </a:solidFill>
            </a:endParaRPr>
          </a:p>
        </p:txBody>
      </p:sp>
    </p:spTree>
    <p:extLst>
      <p:ext uri="{BB962C8B-B14F-4D97-AF65-F5344CB8AC3E}">
        <p14:creationId xmlns:p14="http://schemas.microsoft.com/office/powerpoint/2010/main" xmlns="" val="62459294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enutzerdefiniertes Layout">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097588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28596" y="1196752"/>
            <a:ext cx="8286808" cy="571504"/>
          </a:xfrm>
        </p:spPr>
        <p:txBody>
          <a:bodyPr lIns="146304" anchor="ctr">
            <a:normAutofit/>
          </a:bodyPr>
          <a:lstStyle>
            <a:lvl1pPr marL="0" indent="0">
              <a:lnSpc>
                <a:spcPct val="100000"/>
              </a:lnSpc>
              <a:buNone/>
              <a:defRPr sz="28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dirty="0" smtClean="0"/>
              <a:t>Text durch Klicken bearbeiten</a:t>
            </a:r>
          </a:p>
        </p:txBody>
      </p:sp>
      <p:sp>
        <p:nvSpPr>
          <p:cNvPr id="4" name="Inhaltsplatzhalter 3"/>
          <p:cNvSpPr>
            <a:spLocks noGrp="1"/>
          </p:cNvSpPr>
          <p:nvPr>
            <p:ph sz="half" idx="2"/>
          </p:nvPr>
        </p:nvSpPr>
        <p:spPr>
          <a:xfrm>
            <a:off x="428596" y="1844824"/>
            <a:ext cx="8286808" cy="4370258"/>
          </a:xfrm>
        </p:spPr>
        <p:txBody>
          <a:bodyPr/>
          <a:lstStyle>
            <a:lvl1pPr eaLnBrk="1" latinLnBrk="0" hangingPunct="1">
              <a:defRPr sz="2400"/>
            </a:lvl1pPr>
            <a:lvl2pPr marL="432000" indent="-216000" eaLnBrk="1" latinLnBrk="0" hangingPunct="1">
              <a:buFont typeface="Arial" pitchFamily="34" charset="0"/>
              <a:buChar char="•"/>
              <a:defRPr sz="2000"/>
            </a:lvl2pPr>
            <a:lvl3pPr marL="684000" indent="-216000" eaLnBrk="1" latinLnBrk="0" hangingPunct="1">
              <a:buFont typeface="Arial" pitchFamily="34" charset="0"/>
              <a:buChar cha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13" name="Foliennummernplatzhalter 12"/>
          <p:cNvSpPr>
            <a:spLocks noGrp="1"/>
          </p:cNvSpPr>
          <p:nvPr>
            <p:ph type="sldNum" sz="quarter" idx="10"/>
          </p:nvPr>
        </p:nvSpPr>
        <p:spPr/>
        <p:txBody>
          <a:bodyPr rIns="0"/>
          <a:lstStyle/>
          <a:p>
            <a:fld id="{84A24EE2-1423-4D18-B74D-FFB1D5AFA91E}" type="slidenum">
              <a:rPr lang="de-DE" smtClean="0"/>
              <a:pPr/>
              <a:t>‹Nr.›</a:t>
            </a:fld>
            <a:endParaRPr lang="de-DE"/>
          </a:p>
        </p:txBody>
      </p:sp>
      <p:sp>
        <p:nvSpPr>
          <p:cNvPr id="14" name="Fußzeilenplatzhalter 13"/>
          <p:cNvSpPr>
            <a:spLocks noGrp="1"/>
          </p:cNvSpPr>
          <p:nvPr>
            <p:ph type="ftr" sz="quarter" idx="11"/>
          </p:nvPr>
        </p:nvSpPr>
        <p:spPr/>
        <p:txBody>
          <a:bodyPr lIns="0"/>
          <a:lstStyle/>
          <a:p>
            <a:endParaRPr lang="de-DE"/>
          </a:p>
        </p:txBody>
      </p:sp>
    </p:spTree>
    <p:extLst>
      <p:ext uri="{BB962C8B-B14F-4D97-AF65-F5344CB8AC3E}">
        <p14:creationId xmlns:p14="http://schemas.microsoft.com/office/powerpoint/2010/main" xmlns="" val="7241809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28596" y="1196752"/>
            <a:ext cx="4067204" cy="5018330"/>
          </a:xfrm>
        </p:spPr>
        <p:txBody>
          <a:bodyPr lIns="3600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4" name="Inhaltsplatzhalter 3"/>
          <p:cNvSpPr>
            <a:spLocks noGrp="1"/>
          </p:cNvSpPr>
          <p:nvPr>
            <p:ph sz="half" idx="2"/>
          </p:nvPr>
        </p:nvSpPr>
        <p:spPr>
          <a:xfrm>
            <a:off x="4643438" y="1196752"/>
            <a:ext cx="4071966" cy="50183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6" name="Fußzeilenplatzhalter 4"/>
          <p:cNvSpPr>
            <a:spLocks noGrp="1"/>
          </p:cNvSpPr>
          <p:nvPr>
            <p:ph type="ftr" sz="quarter" idx="3"/>
          </p:nvPr>
        </p:nvSpPr>
        <p:spPr>
          <a:xfrm>
            <a:off x="142845" y="6598800"/>
            <a:ext cx="7572427" cy="179047"/>
          </a:xfrm>
          <a:prstGeom prst="rect">
            <a:avLst/>
          </a:prstGeom>
        </p:spPr>
        <p:txBody>
          <a:bodyPr vert="horz" lIns="0" rIns="45720" bIns="0" rtlCol="0" anchor="b"/>
          <a:lstStyle>
            <a:lvl1pPr algn="l" eaLnBrk="1" latinLnBrk="0" hangingPunct="1">
              <a:defRPr kumimoji="0" sz="800" b="1" cap="none" baseline="0">
                <a:solidFill>
                  <a:schemeClr val="bg1"/>
                </a:solidFill>
              </a:defRPr>
            </a:lvl1pPr>
            <a:extLst/>
          </a:lstStyle>
          <a:p>
            <a:endParaRPr lang="de-DE"/>
          </a:p>
        </p:txBody>
      </p:sp>
      <p:sp>
        <p:nvSpPr>
          <p:cNvPr id="7" name="Foliennummernplatzhalter 5"/>
          <p:cNvSpPr>
            <a:spLocks noGrp="1"/>
          </p:cNvSpPr>
          <p:nvPr>
            <p:ph type="sldNum" sz="quarter" idx="4"/>
          </p:nvPr>
        </p:nvSpPr>
        <p:spPr>
          <a:xfrm>
            <a:off x="7824855" y="6598800"/>
            <a:ext cx="1176301" cy="179047"/>
          </a:xfrm>
          <a:prstGeom prst="rect">
            <a:avLst/>
          </a:prstGeom>
        </p:spPr>
        <p:txBody>
          <a:bodyPr vert="horz" lIns="46800" rIns="0" bIns="0" rtlCol="0" anchor="b"/>
          <a:lstStyle>
            <a:lvl1pPr algn="r" eaLnBrk="1" latinLnBrk="0" hangingPunct="1">
              <a:defRPr kumimoji="0" sz="800" b="1">
                <a:solidFill>
                  <a:schemeClr val="bg1"/>
                </a:solidFill>
              </a:defRPr>
            </a:lvl1pPr>
            <a:extLst/>
          </a:lstStyle>
          <a:p>
            <a:fld id="{84A24EE2-1423-4D18-B74D-FFB1D5AFA91E}" type="slidenum">
              <a:rPr lang="de-DE" smtClean="0"/>
              <a:pPr/>
              <a:t>‹Nr.›</a:t>
            </a:fld>
            <a:endParaRPr lang="de-DE"/>
          </a:p>
        </p:txBody>
      </p:sp>
    </p:spTree>
    <p:extLst>
      <p:ext uri="{BB962C8B-B14F-4D97-AF65-F5344CB8AC3E}">
        <p14:creationId xmlns:p14="http://schemas.microsoft.com/office/powerpoint/2010/main" xmlns="" val="29776147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28596" y="1196752"/>
            <a:ext cx="4068792" cy="571504"/>
          </a:xfrm>
        </p:spPr>
        <p:txBody>
          <a:bodyPr lIns="146304" anchor="ctr">
            <a:normAutofit/>
          </a:bodyPr>
          <a:lstStyle>
            <a:lvl1pPr marL="0" indent="0">
              <a:lnSpc>
                <a:spcPct val="100000"/>
              </a:lnSpc>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dirty="0" smtClean="0"/>
              <a:t>Text durch Klicken bearbeiten</a:t>
            </a:r>
          </a:p>
        </p:txBody>
      </p:sp>
      <p:sp>
        <p:nvSpPr>
          <p:cNvPr id="4" name="Inhaltsplatzhalter 3"/>
          <p:cNvSpPr>
            <a:spLocks noGrp="1"/>
          </p:cNvSpPr>
          <p:nvPr>
            <p:ph sz="half" idx="2"/>
          </p:nvPr>
        </p:nvSpPr>
        <p:spPr>
          <a:xfrm>
            <a:off x="428596" y="1844824"/>
            <a:ext cx="4068792"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5" name="Textplatzhalter 4"/>
          <p:cNvSpPr>
            <a:spLocks noGrp="1"/>
          </p:cNvSpPr>
          <p:nvPr>
            <p:ph type="body" sz="quarter" idx="3" hasCustomPrompt="1"/>
          </p:nvPr>
        </p:nvSpPr>
        <p:spPr>
          <a:xfrm>
            <a:off x="4643438" y="1196752"/>
            <a:ext cx="4070379" cy="571504"/>
          </a:xfrm>
        </p:spPr>
        <p:txBody>
          <a:bodyPr lIns="146304" anchor="ctr">
            <a:normAutofit/>
          </a:bodyPr>
          <a:lstStyle>
            <a:lvl1pPr marL="0" indent="0">
              <a:lnSpc>
                <a:spcPct val="100000"/>
              </a:lnSpc>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dirty="0" smtClean="0"/>
              <a:t>Text durch Klicken bearbeiten</a:t>
            </a:r>
          </a:p>
        </p:txBody>
      </p:sp>
      <p:sp>
        <p:nvSpPr>
          <p:cNvPr id="6" name="Inhaltsplatzhalter 5"/>
          <p:cNvSpPr>
            <a:spLocks noGrp="1"/>
          </p:cNvSpPr>
          <p:nvPr>
            <p:ph sz="quarter" idx="4"/>
          </p:nvPr>
        </p:nvSpPr>
        <p:spPr>
          <a:xfrm>
            <a:off x="4645025" y="1844824"/>
            <a:ext cx="4070379"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13" name="Foliennummernplatzhalter 12"/>
          <p:cNvSpPr>
            <a:spLocks noGrp="1"/>
          </p:cNvSpPr>
          <p:nvPr>
            <p:ph type="sldNum" sz="quarter" idx="10"/>
          </p:nvPr>
        </p:nvSpPr>
        <p:spPr/>
        <p:txBody>
          <a:bodyPr rIns="0"/>
          <a:lstStyle/>
          <a:p>
            <a:fld id="{84A24EE2-1423-4D18-B74D-FFB1D5AFA91E}" type="slidenum">
              <a:rPr lang="de-DE" smtClean="0"/>
              <a:pPr/>
              <a:t>‹Nr.›</a:t>
            </a:fld>
            <a:endParaRPr lang="de-DE"/>
          </a:p>
        </p:txBody>
      </p:sp>
      <p:sp>
        <p:nvSpPr>
          <p:cNvPr id="14" name="Fußzeilenplatzhalter 13"/>
          <p:cNvSpPr>
            <a:spLocks noGrp="1"/>
          </p:cNvSpPr>
          <p:nvPr>
            <p:ph type="ftr" sz="quarter" idx="11"/>
          </p:nvPr>
        </p:nvSpPr>
        <p:spPr/>
        <p:txBody>
          <a:bodyPr lIns="0"/>
          <a:lstStyle/>
          <a:p>
            <a:endParaRPr lang="de-DE"/>
          </a:p>
        </p:txBody>
      </p:sp>
    </p:spTree>
    <p:extLst>
      <p:ext uri="{BB962C8B-B14F-4D97-AF65-F5344CB8AC3E}">
        <p14:creationId xmlns:p14="http://schemas.microsoft.com/office/powerpoint/2010/main" xmlns="" val="32166419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28596" y="1196752"/>
            <a:ext cx="8286808" cy="571504"/>
          </a:xfrm>
        </p:spPr>
        <p:txBody>
          <a:bodyPr lIns="146304" anchor="ctr">
            <a:normAutofit/>
          </a:bodyPr>
          <a:lstStyle>
            <a:lvl1pPr marL="0" indent="0">
              <a:lnSpc>
                <a:spcPct val="100000"/>
              </a:lnSpc>
              <a:buNone/>
              <a:defRPr sz="28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smtClean="0"/>
              <a:t>Text </a:t>
            </a:r>
            <a:r>
              <a:rPr kumimoji="0" lang="de-DE" dirty="0" smtClean="0"/>
              <a:t>durch Klicken bearbeiten</a:t>
            </a:r>
          </a:p>
        </p:txBody>
      </p:sp>
      <p:sp>
        <p:nvSpPr>
          <p:cNvPr id="4" name="Inhaltsplatzhalter 3"/>
          <p:cNvSpPr>
            <a:spLocks noGrp="1"/>
          </p:cNvSpPr>
          <p:nvPr>
            <p:ph sz="half" idx="2"/>
          </p:nvPr>
        </p:nvSpPr>
        <p:spPr>
          <a:xfrm>
            <a:off x="428596" y="1844824"/>
            <a:ext cx="4068792"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6" name="Inhaltsplatzhalter 5"/>
          <p:cNvSpPr>
            <a:spLocks noGrp="1"/>
          </p:cNvSpPr>
          <p:nvPr>
            <p:ph sz="quarter" idx="4"/>
          </p:nvPr>
        </p:nvSpPr>
        <p:spPr>
          <a:xfrm>
            <a:off x="4645025" y="1844824"/>
            <a:ext cx="4070379"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13" name="Foliennummernplatzhalter 12"/>
          <p:cNvSpPr>
            <a:spLocks noGrp="1"/>
          </p:cNvSpPr>
          <p:nvPr>
            <p:ph type="sldNum" sz="quarter" idx="10"/>
          </p:nvPr>
        </p:nvSpPr>
        <p:spPr/>
        <p:txBody>
          <a:bodyPr rIns="0"/>
          <a:lstStyle/>
          <a:p>
            <a:fld id="{84A24EE2-1423-4D18-B74D-FFB1D5AFA91E}" type="slidenum">
              <a:rPr lang="de-DE" smtClean="0"/>
              <a:pPr/>
              <a:t>‹Nr.›</a:t>
            </a:fld>
            <a:endParaRPr lang="de-DE"/>
          </a:p>
        </p:txBody>
      </p:sp>
      <p:sp>
        <p:nvSpPr>
          <p:cNvPr id="14" name="Fußzeilenplatzhalter 13"/>
          <p:cNvSpPr>
            <a:spLocks noGrp="1"/>
          </p:cNvSpPr>
          <p:nvPr>
            <p:ph type="ftr" sz="quarter" idx="11"/>
          </p:nvPr>
        </p:nvSpPr>
        <p:spPr/>
        <p:txBody>
          <a:bodyPr lIns="0"/>
          <a:lstStyle/>
          <a:p>
            <a:endParaRPr lang="de-DE"/>
          </a:p>
        </p:txBody>
      </p:sp>
    </p:spTree>
    <p:extLst>
      <p:ext uri="{BB962C8B-B14F-4D97-AF65-F5344CB8AC3E}">
        <p14:creationId xmlns:p14="http://schemas.microsoft.com/office/powerpoint/2010/main" xmlns="" val="16564195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28596" y="1196752"/>
            <a:ext cx="8286808" cy="571504"/>
          </a:xfrm>
        </p:spPr>
        <p:txBody>
          <a:bodyPr lIns="146304" anchor="ctr">
            <a:normAutofit/>
          </a:bodyPr>
          <a:lstStyle>
            <a:lvl1pPr marL="0" indent="0">
              <a:lnSpc>
                <a:spcPct val="100000"/>
              </a:lnSpc>
              <a:buNone/>
              <a:defRPr sz="28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dirty="0" smtClean="0"/>
              <a:t>Text durch Klicken bearbeiten</a:t>
            </a:r>
          </a:p>
        </p:txBody>
      </p:sp>
      <p:sp>
        <p:nvSpPr>
          <p:cNvPr id="4" name="Inhaltsplatzhalter 3"/>
          <p:cNvSpPr>
            <a:spLocks noGrp="1"/>
          </p:cNvSpPr>
          <p:nvPr>
            <p:ph sz="half" idx="2"/>
          </p:nvPr>
        </p:nvSpPr>
        <p:spPr>
          <a:xfrm>
            <a:off x="428596" y="1844824"/>
            <a:ext cx="2214578"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6" name="Inhaltsplatzhalter 5"/>
          <p:cNvSpPr>
            <a:spLocks noGrp="1"/>
          </p:cNvSpPr>
          <p:nvPr>
            <p:ph sz="quarter" idx="4"/>
          </p:nvPr>
        </p:nvSpPr>
        <p:spPr>
          <a:xfrm>
            <a:off x="2786050" y="1844824"/>
            <a:ext cx="5929354" cy="4370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13" name="Foliennummernplatzhalter 12"/>
          <p:cNvSpPr>
            <a:spLocks noGrp="1"/>
          </p:cNvSpPr>
          <p:nvPr>
            <p:ph type="sldNum" sz="quarter" idx="10"/>
          </p:nvPr>
        </p:nvSpPr>
        <p:spPr/>
        <p:txBody>
          <a:bodyPr rIns="0"/>
          <a:lstStyle/>
          <a:p>
            <a:fld id="{84A24EE2-1423-4D18-B74D-FFB1D5AFA91E}" type="slidenum">
              <a:rPr lang="de-DE" smtClean="0"/>
              <a:pPr/>
              <a:t>‹Nr.›</a:t>
            </a:fld>
            <a:endParaRPr lang="de-DE"/>
          </a:p>
        </p:txBody>
      </p:sp>
      <p:sp>
        <p:nvSpPr>
          <p:cNvPr id="14" name="Fußzeilenplatzhalter 13"/>
          <p:cNvSpPr>
            <a:spLocks noGrp="1"/>
          </p:cNvSpPr>
          <p:nvPr>
            <p:ph type="ftr" sz="quarter" idx="11"/>
          </p:nvPr>
        </p:nvSpPr>
        <p:spPr/>
        <p:txBody>
          <a:bodyPr lIns="0"/>
          <a:lstStyle/>
          <a:p>
            <a:endParaRPr lang="de-DE"/>
          </a:p>
        </p:txBody>
      </p:sp>
    </p:spTree>
    <p:extLst>
      <p:ext uri="{BB962C8B-B14F-4D97-AF65-F5344CB8AC3E}">
        <p14:creationId xmlns:p14="http://schemas.microsoft.com/office/powerpoint/2010/main" xmlns="" val="19946173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_Vergleich">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428596" y="1196752"/>
            <a:ext cx="2214578" cy="501833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6" name="Inhaltsplatzhalter 5"/>
          <p:cNvSpPr>
            <a:spLocks noGrp="1"/>
          </p:cNvSpPr>
          <p:nvPr>
            <p:ph sz="quarter" idx="4"/>
          </p:nvPr>
        </p:nvSpPr>
        <p:spPr>
          <a:xfrm>
            <a:off x="2786050" y="1196752"/>
            <a:ext cx="5929354" cy="501833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p:txBody>
      </p:sp>
      <p:sp>
        <p:nvSpPr>
          <p:cNvPr id="13" name="Foliennummernplatzhalter 12"/>
          <p:cNvSpPr>
            <a:spLocks noGrp="1"/>
          </p:cNvSpPr>
          <p:nvPr>
            <p:ph type="sldNum" sz="quarter" idx="10"/>
          </p:nvPr>
        </p:nvSpPr>
        <p:spPr/>
        <p:txBody>
          <a:bodyPr rIns="0"/>
          <a:lstStyle/>
          <a:p>
            <a:fld id="{84A24EE2-1423-4D18-B74D-FFB1D5AFA91E}" type="slidenum">
              <a:rPr lang="de-DE" smtClean="0"/>
              <a:pPr/>
              <a:t>‹Nr.›</a:t>
            </a:fld>
            <a:endParaRPr lang="de-DE"/>
          </a:p>
        </p:txBody>
      </p:sp>
      <p:sp>
        <p:nvSpPr>
          <p:cNvPr id="14" name="Fußzeilenplatzhalter 13"/>
          <p:cNvSpPr>
            <a:spLocks noGrp="1"/>
          </p:cNvSpPr>
          <p:nvPr>
            <p:ph type="ftr" sz="quarter" idx="11"/>
          </p:nvPr>
        </p:nvSpPr>
        <p:spPr/>
        <p:txBody>
          <a:bodyPr lIns="0"/>
          <a:lstStyle/>
          <a:p>
            <a:endParaRPr lang="de-DE"/>
          </a:p>
        </p:txBody>
      </p:sp>
    </p:spTree>
    <p:extLst>
      <p:ext uri="{BB962C8B-B14F-4D97-AF65-F5344CB8AC3E}">
        <p14:creationId xmlns:p14="http://schemas.microsoft.com/office/powerpoint/2010/main" xmlns="" val="31643407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enutzerdefiniertes Layout">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634648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2.pn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2.png"/><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Rechteck 8"/>
          <p:cNvSpPr/>
          <p:nvPr/>
        </p:nvSpPr>
        <p:spPr bwMode="ltGray">
          <a:xfrm>
            <a:off x="1" y="6572272"/>
            <a:ext cx="9143999" cy="285728"/>
          </a:xfrm>
          <a:prstGeom prst="rect">
            <a:avLst/>
          </a:prstGeom>
          <a:solidFill>
            <a:srgbClr val="00235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7" name="Rechteck 6"/>
          <p:cNvSpPr/>
          <p:nvPr/>
        </p:nvSpPr>
        <p:spPr bwMode="ltGray">
          <a:xfrm>
            <a:off x="0" y="0"/>
            <a:ext cx="9143999" cy="720000"/>
          </a:xfrm>
          <a:prstGeom prst="rect">
            <a:avLst/>
          </a:prstGeom>
          <a:solidFill>
            <a:srgbClr val="00235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3" name="Textplatzhalter 2"/>
          <p:cNvSpPr>
            <a:spLocks noGrp="1"/>
          </p:cNvSpPr>
          <p:nvPr>
            <p:ph type="body" idx="1"/>
          </p:nvPr>
        </p:nvSpPr>
        <p:spPr>
          <a:xfrm>
            <a:off x="428596" y="1196752"/>
            <a:ext cx="8286808" cy="5018330"/>
          </a:xfrm>
          <a:prstGeom prst="rect">
            <a:avLst/>
          </a:prstGeom>
        </p:spPr>
        <p:txBody>
          <a:bodyPr vert="horz" lIns="36000" tIns="91440" rtlCol="0">
            <a:normAutofit/>
          </a:bodyPr>
          <a:lstStyle>
            <a:extLst/>
          </a:lstStyle>
          <a:p>
            <a:pPr lvl="0" eaLnBrk="1" latinLnBrk="0" hangingPunct="1"/>
            <a:r>
              <a:rPr lang="de-DE" dirty="0" smtClean="0"/>
              <a:t>Textmasterformate durch Klicken bearbeiten</a:t>
            </a:r>
          </a:p>
          <a:p>
            <a:pPr lvl="1" eaLnBrk="1" latinLnBrk="0" hangingPunct="1"/>
            <a:r>
              <a:rPr lang="de-DE" dirty="0" smtClean="0"/>
              <a:t>Zweite Ebene</a:t>
            </a:r>
          </a:p>
          <a:p>
            <a:pPr lvl="2" eaLnBrk="1" latinLnBrk="0" hangingPunct="1"/>
            <a:r>
              <a:rPr lang="de-DE" dirty="0" smtClean="0"/>
              <a:t>Dritte Ebene</a:t>
            </a:r>
          </a:p>
        </p:txBody>
      </p:sp>
      <p:sp>
        <p:nvSpPr>
          <p:cNvPr id="5" name="Fußzeilenplatzhalter 4"/>
          <p:cNvSpPr>
            <a:spLocks noGrp="1"/>
          </p:cNvSpPr>
          <p:nvPr>
            <p:ph type="ftr" sz="quarter" idx="3"/>
          </p:nvPr>
        </p:nvSpPr>
        <p:spPr>
          <a:xfrm>
            <a:off x="142845" y="6598800"/>
            <a:ext cx="7572427" cy="179047"/>
          </a:xfrm>
          <a:prstGeom prst="rect">
            <a:avLst/>
          </a:prstGeom>
        </p:spPr>
        <p:txBody>
          <a:bodyPr vert="horz" lIns="0" rIns="45720" bIns="0" rtlCol="0" anchor="b"/>
          <a:lstStyle>
            <a:lvl1pPr algn="l" eaLnBrk="1" latinLnBrk="0" hangingPunct="1">
              <a:defRPr kumimoji="0" sz="800" b="1" cap="none" baseline="0">
                <a:solidFill>
                  <a:schemeClr val="bg1"/>
                </a:solidFill>
              </a:defRPr>
            </a:lvl1pPr>
            <a:extLst/>
          </a:lstStyle>
          <a:p>
            <a:endParaRPr lang="de-DE"/>
          </a:p>
        </p:txBody>
      </p:sp>
      <p:sp>
        <p:nvSpPr>
          <p:cNvPr id="6" name="Foliennummernplatzhalter 5"/>
          <p:cNvSpPr>
            <a:spLocks noGrp="1"/>
          </p:cNvSpPr>
          <p:nvPr>
            <p:ph type="sldNum" sz="quarter" idx="4"/>
          </p:nvPr>
        </p:nvSpPr>
        <p:spPr>
          <a:xfrm>
            <a:off x="7824855" y="6598800"/>
            <a:ext cx="1176301" cy="179047"/>
          </a:xfrm>
          <a:prstGeom prst="rect">
            <a:avLst/>
          </a:prstGeom>
        </p:spPr>
        <p:txBody>
          <a:bodyPr vert="horz" lIns="46800" rIns="0" bIns="0" rtlCol="0" anchor="b"/>
          <a:lstStyle>
            <a:lvl1pPr algn="r" eaLnBrk="1" latinLnBrk="0" hangingPunct="1">
              <a:defRPr kumimoji="0" sz="800" b="1">
                <a:solidFill>
                  <a:schemeClr val="bg1"/>
                </a:solidFill>
              </a:defRPr>
            </a:lvl1pPr>
            <a:extLst/>
          </a:lstStyle>
          <a:p>
            <a:fld id="{84A24EE2-1423-4D18-B74D-FFB1D5AFA91E}" type="slidenum">
              <a:rPr lang="de-DE" smtClean="0"/>
              <a:pPr/>
              <a:t>‹Nr.›</a:t>
            </a:fld>
            <a:endParaRPr lang="de-DE"/>
          </a:p>
        </p:txBody>
      </p:sp>
      <p:pic>
        <p:nvPicPr>
          <p:cNvPr id="11" name="Grafik 10" descr="Logo_FSU_Wortmarke.png"/>
          <p:cNvPicPr>
            <a:picLocks noChangeAspect="1"/>
          </p:cNvPicPr>
          <p:nvPr/>
        </p:nvPicPr>
        <p:blipFill>
          <a:blip r:embed="rId12" cstate="print">
            <a:lum bright="100000"/>
          </a:blip>
          <a:stretch>
            <a:fillRect/>
          </a:stretch>
        </p:blipFill>
        <p:spPr>
          <a:xfrm>
            <a:off x="5868144" y="252000"/>
            <a:ext cx="2877940" cy="214314"/>
          </a:xfrm>
          <a:prstGeom prst="rect">
            <a:avLst/>
          </a:prstGeom>
        </p:spPr>
      </p:pic>
    </p:spTree>
    <p:extLst>
      <p:ext uri="{BB962C8B-B14F-4D97-AF65-F5344CB8AC3E}">
        <p14:creationId xmlns:p14="http://schemas.microsoft.com/office/powerpoint/2010/main" xmlns="" val="33981389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iming>
    <p:tnLst>
      <p:par>
        <p:cTn id="1" dur="indefinite" restart="never" nodeType="tmRoot"/>
      </p:par>
    </p:tnLst>
  </p:timing>
  <p:txStyles>
    <p:titleStyle>
      <a:lvl1pPr marL="0" indent="0" algn="l" rtl="0" eaLnBrk="1" latinLnBrk="0" hangingPunct="1">
        <a:lnSpc>
          <a:spcPct val="80000"/>
        </a:lnSpc>
        <a:spcBef>
          <a:spcPct val="0"/>
        </a:spcBef>
        <a:buNone/>
        <a:defRPr kumimoji="0" sz="3000" b="1" kern="1200">
          <a:solidFill>
            <a:schemeClr val="bg1"/>
          </a:solidFill>
          <a:effectLst/>
          <a:latin typeface="+mj-lt"/>
          <a:ea typeface="+mj-ea"/>
          <a:cs typeface="+mj-cs"/>
        </a:defRPr>
      </a:lvl1pPr>
      <a:extLst/>
    </p:titleStyle>
    <p:bodyStyle>
      <a:lvl1pPr marL="118800" indent="0" algn="l" rtl="0" eaLnBrk="1" latinLnBrk="0" hangingPunct="1">
        <a:lnSpc>
          <a:spcPct val="130000"/>
        </a:lnSpc>
        <a:spcBef>
          <a:spcPts val="0"/>
        </a:spcBef>
        <a:buClr>
          <a:schemeClr val="accent1"/>
        </a:buClr>
        <a:buSzPct val="80000"/>
        <a:buFont typeface="Arial" pitchFamily="34" charset="0"/>
        <a:buNone/>
        <a:defRPr kumimoji="0" sz="2800" kern="1200">
          <a:solidFill>
            <a:schemeClr val="tx2"/>
          </a:solidFill>
          <a:latin typeface="+mn-lt"/>
          <a:ea typeface="+mn-ea"/>
          <a:cs typeface="+mn-cs"/>
        </a:defRPr>
      </a:lvl1pPr>
      <a:lvl2pPr marL="432000" indent="-216000" algn="l" rtl="0" eaLnBrk="1" latinLnBrk="0" hangingPunct="1">
        <a:lnSpc>
          <a:spcPct val="130000"/>
        </a:lnSpc>
        <a:spcBef>
          <a:spcPct val="20000"/>
        </a:spcBef>
        <a:buClr>
          <a:schemeClr val="accent2"/>
        </a:buClr>
        <a:buSzPct val="90000"/>
        <a:buFont typeface="Arial" pitchFamily="34" charset="0"/>
        <a:buChar char="•"/>
        <a:defRPr kumimoji="0" sz="2500" kern="1200">
          <a:solidFill>
            <a:schemeClr val="tx2"/>
          </a:solidFill>
          <a:latin typeface="+mn-lt"/>
          <a:ea typeface="+mn-ea"/>
          <a:cs typeface="+mn-cs"/>
        </a:defRPr>
      </a:lvl2pPr>
      <a:lvl3pPr marL="684000" indent="-216000" algn="l" rtl="0" eaLnBrk="1" latinLnBrk="0" hangingPunct="1">
        <a:lnSpc>
          <a:spcPct val="130000"/>
        </a:lnSpc>
        <a:spcBef>
          <a:spcPts val="600"/>
        </a:spcBef>
        <a:buClr>
          <a:schemeClr val="accent3"/>
        </a:buClr>
        <a:buFont typeface="Arial" pitchFamily="34" charset="0"/>
        <a:buChar char="•"/>
        <a:defRPr kumimoji="0" sz="2200" kern="1200">
          <a:solidFill>
            <a:schemeClr val="tx2"/>
          </a:solidFill>
          <a:latin typeface="+mn-lt"/>
          <a:ea typeface="+mn-ea"/>
          <a:cs typeface="+mn-cs"/>
        </a:defRPr>
      </a:lvl3pPr>
      <a:lvl4pPr marL="1216152" indent="-182880" algn="l" rtl="0" eaLnBrk="1" latinLnBrk="0" hangingPunct="1">
        <a:lnSpc>
          <a:spcPct val="130000"/>
        </a:lnSpc>
        <a:spcBef>
          <a:spcPct val="20000"/>
        </a:spcBef>
        <a:buClr>
          <a:schemeClr val="accent4"/>
        </a:buClr>
        <a:buFont typeface="Arial" pitchFamily="34" charset="0"/>
        <a:buChar char="•"/>
        <a:defRPr kumimoji="0" sz="2200" kern="1200">
          <a:solidFill>
            <a:schemeClr val="accent1">
              <a:lumMod val="50000"/>
            </a:schemeClr>
          </a:solidFill>
          <a:latin typeface="+mn-lt"/>
          <a:ea typeface="+mn-ea"/>
          <a:cs typeface="+mn-cs"/>
        </a:defRPr>
      </a:lvl4pPr>
      <a:lvl5pPr marL="1426464" indent="-182880" algn="l" rtl="0" eaLnBrk="1" latinLnBrk="0" hangingPunct="1">
        <a:lnSpc>
          <a:spcPct val="130000"/>
        </a:lnSpc>
        <a:spcBef>
          <a:spcPct val="20000"/>
        </a:spcBef>
        <a:buClr>
          <a:schemeClr val="accent5"/>
        </a:buClr>
        <a:buFont typeface="Arial" pitchFamily="34" charset="0"/>
        <a:buChar char="•"/>
        <a:defRPr kumimoji="0" lang="en-US" sz="2000" kern="1200" smtClean="0">
          <a:solidFill>
            <a:schemeClr val="accent1">
              <a:lumMod val="50000"/>
            </a:schemeClr>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Rechteck 8"/>
          <p:cNvSpPr/>
          <p:nvPr/>
        </p:nvSpPr>
        <p:spPr bwMode="ltGray">
          <a:xfrm>
            <a:off x="1" y="6572272"/>
            <a:ext cx="9143999" cy="285728"/>
          </a:xfrm>
          <a:prstGeom prst="rect">
            <a:avLst/>
          </a:prstGeom>
          <a:solidFill>
            <a:srgbClr val="00235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7" name="Rechteck 6"/>
          <p:cNvSpPr/>
          <p:nvPr/>
        </p:nvSpPr>
        <p:spPr bwMode="ltGray">
          <a:xfrm>
            <a:off x="0" y="0"/>
            <a:ext cx="9143999" cy="720000"/>
          </a:xfrm>
          <a:prstGeom prst="rect">
            <a:avLst/>
          </a:prstGeom>
          <a:solidFill>
            <a:srgbClr val="00235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3" name="Textplatzhalter 2"/>
          <p:cNvSpPr>
            <a:spLocks noGrp="1"/>
          </p:cNvSpPr>
          <p:nvPr>
            <p:ph type="body" idx="1"/>
          </p:nvPr>
        </p:nvSpPr>
        <p:spPr>
          <a:xfrm>
            <a:off x="428596" y="1196752"/>
            <a:ext cx="8286808" cy="5018330"/>
          </a:xfrm>
          <a:prstGeom prst="rect">
            <a:avLst/>
          </a:prstGeom>
        </p:spPr>
        <p:txBody>
          <a:bodyPr vert="horz" lIns="36000" tIns="91440" rtlCol="0">
            <a:normAutofit/>
          </a:bodyPr>
          <a:lstStyle>
            <a:extLst/>
          </a:lstStyle>
          <a:p>
            <a:pPr lvl="0" eaLnBrk="1" latinLnBrk="0" hangingPunct="1"/>
            <a:r>
              <a:rPr lang="de-DE" dirty="0" smtClean="0"/>
              <a:t>Textmasterformate durch Klicken bearbeiten</a:t>
            </a:r>
          </a:p>
          <a:p>
            <a:pPr lvl="1" eaLnBrk="1" latinLnBrk="0" hangingPunct="1"/>
            <a:r>
              <a:rPr lang="de-DE" dirty="0" smtClean="0"/>
              <a:t>Zweite Ebene</a:t>
            </a:r>
          </a:p>
          <a:p>
            <a:pPr lvl="2" eaLnBrk="1" latinLnBrk="0" hangingPunct="1"/>
            <a:r>
              <a:rPr lang="de-DE" dirty="0" smtClean="0"/>
              <a:t>Dritte Ebene</a:t>
            </a:r>
          </a:p>
        </p:txBody>
      </p:sp>
      <p:sp>
        <p:nvSpPr>
          <p:cNvPr id="5" name="Fußzeilenplatzhalter 4"/>
          <p:cNvSpPr>
            <a:spLocks noGrp="1"/>
          </p:cNvSpPr>
          <p:nvPr>
            <p:ph type="ftr" sz="quarter" idx="3"/>
          </p:nvPr>
        </p:nvSpPr>
        <p:spPr>
          <a:xfrm>
            <a:off x="142845" y="6598800"/>
            <a:ext cx="7572427" cy="179047"/>
          </a:xfrm>
          <a:prstGeom prst="rect">
            <a:avLst/>
          </a:prstGeom>
        </p:spPr>
        <p:txBody>
          <a:bodyPr vert="horz" lIns="0" rIns="45720" bIns="0" rtlCol="0" anchor="b"/>
          <a:lstStyle>
            <a:lvl1pPr algn="l" eaLnBrk="1" latinLnBrk="0" hangingPunct="1">
              <a:defRPr kumimoji="0" sz="800" b="1" cap="none" baseline="0">
                <a:solidFill>
                  <a:schemeClr val="bg1"/>
                </a:solidFill>
              </a:defRPr>
            </a:lvl1pPr>
            <a:extLst/>
          </a:lstStyle>
          <a:p>
            <a:r>
              <a:rPr lang="de-DE" smtClean="0">
                <a:solidFill>
                  <a:prstClr val="white"/>
                </a:solidFill>
              </a:rPr>
              <a:t>Name der Einrichtung   /   Titel der Präsentation</a:t>
            </a:r>
            <a:endParaRPr lang="de-DE" dirty="0">
              <a:solidFill>
                <a:prstClr val="white"/>
              </a:solidFill>
            </a:endParaRPr>
          </a:p>
        </p:txBody>
      </p:sp>
      <p:sp>
        <p:nvSpPr>
          <p:cNvPr id="6" name="Foliennummernplatzhalter 5"/>
          <p:cNvSpPr>
            <a:spLocks noGrp="1"/>
          </p:cNvSpPr>
          <p:nvPr>
            <p:ph type="sldNum" sz="quarter" idx="4"/>
          </p:nvPr>
        </p:nvSpPr>
        <p:spPr>
          <a:xfrm>
            <a:off x="7824855" y="6598800"/>
            <a:ext cx="1176301" cy="179047"/>
          </a:xfrm>
          <a:prstGeom prst="rect">
            <a:avLst/>
          </a:prstGeom>
        </p:spPr>
        <p:txBody>
          <a:bodyPr vert="horz" lIns="46800" rIns="0" bIns="0" rtlCol="0" anchor="b"/>
          <a:lstStyle>
            <a:lvl1pPr algn="r" eaLnBrk="1" latinLnBrk="0" hangingPunct="1">
              <a:defRPr kumimoji="0" sz="800" b="1">
                <a:solidFill>
                  <a:schemeClr val="bg1"/>
                </a:solidFill>
              </a:defRPr>
            </a:lvl1pPr>
            <a:extLst/>
          </a:lstStyle>
          <a:p>
            <a:r>
              <a:rPr lang="de-DE" smtClean="0">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pic>
        <p:nvPicPr>
          <p:cNvPr id="11" name="Grafik 10" descr="Logo_FSU_Wortmarke.png"/>
          <p:cNvPicPr>
            <a:picLocks noChangeAspect="1"/>
          </p:cNvPicPr>
          <p:nvPr/>
        </p:nvPicPr>
        <p:blipFill>
          <a:blip r:embed="rId11" cstate="print">
            <a:lum bright="100000"/>
          </a:blip>
          <a:stretch>
            <a:fillRect/>
          </a:stretch>
        </p:blipFill>
        <p:spPr>
          <a:xfrm>
            <a:off x="5868144" y="252000"/>
            <a:ext cx="2877940" cy="214314"/>
          </a:xfrm>
          <a:prstGeom prst="rect">
            <a:avLst/>
          </a:prstGeom>
        </p:spPr>
      </p:pic>
    </p:spTree>
    <p:extLst>
      <p:ext uri="{BB962C8B-B14F-4D97-AF65-F5344CB8AC3E}">
        <p14:creationId xmlns:p14="http://schemas.microsoft.com/office/powerpoint/2010/main" xmlns="" val="52746738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timing>
    <p:tnLst>
      <p:par>
        <p:cTn id="1" dur="indefinite" restart="never" nodeType="tmRoot"/>
      </p:par>
    </p:tnLst>
  </p:timing>
  <p:hf hdr="0" dt="0"/>
  <p:txStyles>
    <p:titleStyle>
      <a:lvl1pPr marL="0" indent="0" algn="l" rtl="0" eaLnBrk="1" latinLnBrk="0" hangingPunct="1">
        <a:lnSpc>
          <a:spcPct val="80000"/>
        </a:lnSpc>
        <a:spcBef>
          <a:spcPct val="0"/>
        </a:spcBef>
        <a:buNone/>
        <a:defRPr kumimoji="0" sz="3000" b="1" kern="1200">
          <a:solidFill>
            <a:schemeClr val="bg1"/>
          </a:solidFill>
          <a:effectLst/>
          <a:latin typeface="+mj-lt"/>
          <a:ea typeface="+mj-ea"/>
          <a:cs typeface="+mj-cs"/>
        </a:defRPr>
      </a:lvl1pPr>
      <a:extLst/>
    </p:titleStyle>
    <p:bodyStyle>
      <a:lvl1pPr marL="118800" indent="0" algn="l" rtl="0" eaLnBrk="1" latinLnBrk="0" hangingPunct="1">
        <a:lnSpc>
          <a:spcPct val="130000"/>
        </a:lnSpc>
        <a:spcBef>
          <a:spcPts val="0"/>
        </a:spcBef>
        <a:buClr>
          <a:schemeClr val="accent1"/>
        </a:buClr>
        <a:buSzPct val="80000"/>
        <a:buFont typeface="Arial" pitchFamily="34" charset="0"/>
        <a:buNone/>
        <a:defRPr kumimoji="0" sz="2800" kern="1200">
          <a:solidFill>
            <a:schemeClr val="tx2"/>
          </a:solidFill>
          <a:latin typeface="+mn-lt"/>
          <a:ea typeface="+mn-ea"/>
          <a:cs typeface="+mn-cs"/>
        </a:defRPr>
      </a:lvl1pPr>
      <a:lvl2pPr marL="432000" indent="-216000" algn="l" rtl="0" eaLnBrk="1" latinLnBrk="0" hangingPunct="1">
        <a:lnSpc>
          <a:spcPct val="130000"/>
        </a:lnSpc>
        <a:spcBef>
          <a:spcPct val="20000"/>
        </a:spcBef>
        <a:buClr>
          <a:schemeClr val="accent2"/>
        </a:buClr>
        <a:buSzPct val="90000"/>
        <a:buFont typeface="Arial" pitchFamily="34" charset="0"/>
        <a:buChar char="•"/>
        <a:defRPr kumimoji="0" sz="2500" kern="1200">
          <a:solidFill>
            <a:schemeClr val="tx2"/>
          </a:solidFill>
          <a:latin typeface="+mn-lt"/>
          <a:ea typeface="+mn-ea"/>
          <a:cs typeface="+mn-cs"/>
        </a:defRPr>
      </a:lvl2pPr>
      <a:lvl3pPr marL="684000" indent="-216000" algn="l" rtl="0" eaLnBrk="1" latinLnBrk="0" hangingPunct="1">
        <a:lnSpc>
          <a:spcPct val="130000"/>
        </a:lnSpc>
        <a:spcBef>
          <a:spcPts val="600"/>
        </a:spcBef>
        <a:buClr>
          <a:schemeClr val="accent3"/>
        </a:buClr>
        <a:buFont typeface="Arial" pitchFamily="34" charset="0"/>
        <a:buChar char="•"/>
        <a:defRPr kumimoji="0" sz="2200" kern="1200">
          <a:solidFill>
            <a:schemeClr val="tx2"/>
          </a:solidFill>
          <a:latin typeface="+mn-lt"/>
          <a:ea typeface="+mn-ea"/>
          <a:cs typeface="+mn-cs"/>
        </a:defRPr>
      </a:lvl3pPr>
      <a:lvl4pPr marL="1216152" indent="-182880" algn="l" rtl="0" eaLnBrk="1" latinLnBrk="0" hangingPunct="1">
        <a:lnSpc>
          <a:spcPct val="130000"/>
        </a:lnSpc>
        <a:spcBef>
          <a:spcPct val="20000"/>
        </a:spcBef>
        <a:buClr>
          <a:schemeClr val="accent4"/>
        </a:buClr>
        <a:buFont typeface="Arial" pitchFamily="34" charset="0"/>
        <a:buChar char="•"/>
        <a:defRPr kumimoji="0" sz="2200" kern="1200">
          <a:solidFill>
            <a:schemeClr val="accent1">
              <a:lumMod val="50000"/>
            </a:schemeClr>
          </a:solidFill>
          <a:latin typeface="+mn-lt"/>
          <a:ea typeface="+mn-ea"/>
          <a:cs typeface="+mn-cs"/>
        </a:defRPr>
      </a:lvl4pPr>
      <a:lvl5pPr marL="1426464" indent="-182880" algn="l" rtl="0" eaLnBrk="1" latinLnBrk="0" hangingPunct="1">
        <a:lnSpc>
          <a:spcPct val="130000"/>
        </a:lnSpc>
        <a:spcBef>
          <a:spcPct val="20000"/>
        </a:spcBef>
        <a:buClr>
          <a:schemeClr val="accent5"/>
        </a:buClr>
        <a:buFont typeface="Arial" pitchFamily="34" charset="0"/>
        <a:buChar char="•"/>
        <a:defRPr kumimoji="0" lang="en-US" sz="2000" kern="1200" smtClean="0">
          <a:solidFill>
            <a:schemeClr val="accent1">
              <a:lumMod val="50000"/>
            </a:schemeClr>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Rechteck 8"/>
          <p:cNvSpPr/>
          <p:nvPr/>
        </p:nvSpPr>
        <p:spPr bwMode="ltGray">
          <a:xfrm>
            <a:off x="1" y="6572272"/>
            <a:ext cx="9143999" cy="285728"/>
          </a:xfrm>
          <a:prstGeom prst="rect">
            <a:avLst/>
          </a:prstGeom>
          <a:solidFill>
            <a:srgbClr val="00235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7" name="Rechteck 6"/>
          <p:cNvSpPr/>
          <p:nvPr/>
        </p:nvSpPr>
        <p:spPr bwMode="ltGray">
          <a:xfrm>
            <a:off x="0" y="0"/>
            <a:ext cx="9143999" cy="720000"/>
          </a:xfrm>
          <a:prstGeom prst="rect">
            <a:avLst/>
          </a:prstGeom>
          <a:solidFill>
            <a:srgbClr val="00235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3" name="Textplatzhalter 2"/>
          <p:cNvSpPr>
            <a:spLocks noGrp="1"/>
          </p:cNvSpPr>
          <p:nvPr>
            <p:ph type="body" idx="1"/>
          </p:nvPr>
        </p:nvSpPr>
        <p:spPr>
          <a:xfrm>
            <a:off x="428596" y="1196752"/>
            <a:ext cx="8286808" cy="5018330"/>
          </a:xfrm>
          <a:prstGeom prst="rect">
            <a:avLst/>
          </a:prstGeom>
        </p:spPr>
        <p:txBody>
          <a:bodyPr vert="horz" lIns="36000" tIns="91440" rtlCol="0">
            <a:normAutofit/>
          </a:bodyPr>
          <a:lstStyle>
            <a:extLst/>
          </a:lstStyle>
          <a:p>
            <a:pPr lvl="0" eaLnBrk="1" latinLnBrk="0" hangingPunct="1"/>
            <a:r>
              <a:rPr lang="de-DE" dirty="0" smtClean="0"/>
              <a:t>Textmasterformate durch Klicken bearbeiten</a:t>
            </a:r>
          </a:p>
          <a:p>
            <a:pPr lvl="1" eaLnBrk="1" latinLnBrk="0" hangingPunct="1"/>
            <a:r>
              <a:rPr lang="de-DE" dirty="0" smtClean="0"/>
              <a:t>Zweite Ebene</a:t>
            </a:r>
          </a:p>
          <a:p>
            <a:pPr lvl="2" eaLnBrk="1" latinLnBrk="0" hangingPunct="1"/>
            <a:r>
              <a:rPr lang="de-DE" dirty="0" smtClean="0"/>
              <a:t>Dritte Ebene</a:t>
            </a:r>
          </a:p>
        </p:txBody>
      </p:sp>
      <p:sp>
        <p:nvSpPr>
          <p:cNvPr id="5" name="Fußzeilenplatzhalter 4"/>
          <p:cNvSpPr>
            <a:spLocks noGrp="1"/>
          </p:cNvSpPr>
          <p:nvPr>
            <p:ph type="ftr" sz="quarter" idx="3"/>
          </p:nvPr>
        </p:nvSpPr>
        <p:spPr>
          <a:xfrm>
            <a:off x="142845" y="6598800"/>
            <a:ext cx="7572427" cy="179047"/>
          </a:xfrm>
          <a:prstGeom prst="rect">
            <a:avLst/>
          </a:prstGeom>
        </p:spPr>
        <p:txBody>
          <a:bodyPr vert="horz" lIns="0" rIns="45720" bIns="0" rtlCol="0" anchor="b"/>
          <a:lstStyle>
            <a:lvl1pPr algn="l" eaLnBrk="1" latinLnBrk="0" hangingPunct="1">
              <a:defRPr kumimoji="0" sz="800" b="1" cap="none" baseline="0">
                <a:solidFill>
                  <a:schemeClr val="bg1"/>
                </a:solidFill>
              </a:defRPr>
            </a:lvl1pPr>
            <a:extLst/>
          </a:lstStyle>
          <a:p>
            <a:r>
              <a:rPr lang="de-DE" smtClean="0">
                <a:solidFill>
                  <a:prstClr val="white"/>
                </a:solidFill>
              </a:rPr>
              <a:t>Name der Einrichtung   /   Titel der Präsentation</a:t>
            </a:r>
            <a:endParaRPr lang="de-DE" dirty="0">
              <a:solidFill>
                <a:prstClr val="white"/>
              </a:solidFill>
            </a:endParaRPr>
          </a:p>
        </p:txBody>
      </p:sp>
      <p:sp>
        <p:nvSpPr>
          <p:cNvPr id="6" name="Foliennummernplatzhalter 5"/>
          <p:cNvSpPr>
            <a:spLocks noGrp="1"/>
          </p:cNvSpPr>
          <p:nvPr>
            <p:ph type="sldNum" sz="quarter" idx="4"/>
          </p:nvPr>
        </p:nvSpPr>
        <p:spPr>
          <a:xfrm>
            <a:off x="7824855" y="6598800"/>
            <a:ext cx="1176301" cy="179047"/>
          </a:xfrm>
          <a:prstGeom prst="rect">
            <a:avLst/>
          </a:prstGeom>
        </p:spPr>
        <p:txBody>
          <a:bodyPr vert="horz" lIns="46800" rIns="0" bIns="0" rtlCol="0" anchor="b"/>
          <a:lstStyle>
            <a:lvl1pPr algn="r" eaLnBrk="1" latinLnBrk="0" hangingPunct="1">
              <a:defRPr kumimoji="0" sz="800" b="1">
                <a:solidFill>
                  <a:schemeClr val="bg1"/>
                </a:solidFill>
              </a:defRPr>
            </a:lvl1pPr>
            <a:extLst/>
          </a:lstStyle>
          <a:p>
            <a:r>
              <a:rPr lang="de-DE" smtClean="0">
                <a:solidFill>
                  <a:prstClr val="white"/>
                </a:solidFill>
              </a:rPr>
              <a:t>Folie </a:t>
            </a:r>
            <a:fld id="{1B72D026-91FA-4657-B925-66E03917896F}" type="slidenum">
              <a:rPr lang="de-DE" smtClean="0">
                <a:solidFill>
                  <a:prstClr val="white"/>
                </a:solidFill>
              </a:rPr>
              <a:pPr/>
              <a:t>‹Nr.›</a:t>
            </a:fld>
            <a:endParaRPr lang="de-DE" dirty="0">
              <a:solidFill>
                <a:prstClr val="white"/>
              </a:solidFill>
            </a:endParaRPr>
          </a:p>
        </p:txBody>
      </p:sp>
      <p:pic>
        <p:nvPicPr>
          <p:cNvPr id="11" name="Grafik 10" descr="Logo_FSU_Wortmarke.png"/>
          <p:cNvPicPr>
            <a:picLocks noChangeAspect="1"/>
          </p:cNvPicPr>
          <p:nvPr/>
        </p:nvPicPr>
        <p:blipFill>
          <a:blip r:embed="rId11" cstate="print">
            <a:lum bright="100000"/>
          </a:blip>
          <a:stretch>
            <a:fillRect/>
          </a:stretch>
        </p:blipFill>
        <p:spPr>
          <a:xfrm>
            <a:off x="5868144" y="252000"/>
            <a:ext cx="2877940" cy="214314"/>
          </a:xfrm>
          <a:prstGeom prst="rect">
            <a:avLst/>
          </a:prstGeom>
        </p:spPr>
      </p:pic>
    </p:spTree>
    <p:extLst>
      <p:ext uri="{BB962C8B-B14F-4D97-AF65-F5344CB8AC3E}">
        <p14:creationId xmlns:p14="http://schemas.microsoft.com/office/powerpoint/2010/main" xmlns="" val="384487162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Lst>
  <p:timing>
    <p:tnLst>
      <p:par>
        <p:cTn id="1" dur="indefinite" restart="never" nodeType="tmRoot"/>
      </p:par>
    </p:tnLst>
  </p:timing>
  <p:hf hdr="0" dt="0"/>
  <p:txStyles>
    <p:titleStyle>
      <a:lvl1pPr marL="0" indent="0" algn="l" rtl="0" eaLnBrk="1" latinLnBrk="0" hangingPunct="1">
        <a:lnSpc>
          <a:spcPct val="80000"/>
        </a:lnSpc>
        <a:spcBef>
          <a:spcPct val="0"/>
        </a:spcBef>
        <a:buNone/>
        <a:defRPr kumimoji="0" sz="3000" b="1" kern="1200">
          <a:solidFill>
            <a:schemeClr val="bg1"/>
          </a:solidFill>
          <a:effectLst/>
          <a:latin typeface="+mj-lt"/>
          <a:ea typeface="+mj-ea"/>
          <a:cs typeface="+mj-cs"/>
        </a:defRPr>
      </a:lvl1pPr>
      <a:extLst/>
    </p:titleStyle>
    <p:bodyStyle>
      <a:lvl1pPr marL="118800" indent="0" algn="l" rtl="0" eaLnBrk="1" latinLnBrk="0" hangingPunct="1">
        <a:lnSpc>
          <a:spcPct val="130000"/>
        </a:lnSpc>
        <a:spcBef>
          <a:spcPts val="0"/>
        </a:spcBef>
        <a:buClr>
          <a:schemeClr val="accent1"/>
        </a:buClr>
        <a:buSzPct val="80000"/>
        <a:buFont typeface="Arial" pitchFamily="34" charset="0"/>
        <a:buNone/>
        <a:defRPr kumimoji="0" sz="2800" kern="1200">
          <a:solidFill>
            <a:schemeClr val="tx2"/>
          </a:solidFill>
          <a:latin typeface="+mn-lt"/>
          <a:ea typeface="+mn-ea"/>
          <a:cs typeface="+mn-cs"/>
        </a:defRPr>
      </a:lvl1pPr>
      <a:lvl2pPr marL="432000" indent="-216000" algn="l" rtl="0" eaLnBrk="1" latinLnBrk="0" hangingPunct="1">
        <a:lnSpc>
          <a:spcPct val="130000"/>
        </a:lnSpc>
        <a:spcBef>
          <a:spcPct val="20000"/>
        </a:spcBef>
        <a:buClr>
          <a:schemeClr val="accent2"/>
        </a:buClr>
        <a:buSzPct val="90000"/>
        <a:buFont typeface="Arial" pitchFamily="34" charset="0"/>
        <a:buChar char="•"/>
        <a:defRPr kumimoji="0" sz="2500" kern="1200">
          <a:solidFill>
            <a:schemeClr val="tx2"/>
          </a:solidFill>
          <a:latin typeface="+mn-lt"/>
          <a:ea typeface="+mn-ea"/>
          <a:cs typeface="+mn-cs"/>
        </a:defRPr>
      </a:lvl2pPr>
      <a:lvl3pPr marL="684000" indent="-216000" algn="l" rtl="0" eaLnBrk="1" latinLnBrk="0" hangingPunct="1">
        <a:lnSpc>
          <a:spcPct val="130000"/>
        </a:lnSpc>
        <a:spcBef>
          <a:spcPts val="600"/>
        </a:spcBef>
        <a:buClr>
          <a:schemeClr val="accent3"/>
        </a:buClr>
        <a:buFont typeface="Arial" pitchFamily="34" charset="0"/>
        <a:buChar char="•"/>
        <a:defRPr kumimoji="0" sz="2200" kern="1200">
          <a:solidFill>
            <a:schemeClr val="tx2"/>
          </a:solidFill>
          <a:latin typeface="+mn-lt"/>
          <a:ea typeface="+mn-ea"/>
          <a:cs typeface="+mn-cs"/>
        </a:defRPr>
      </a:lvl3pPr>
      <a:lvl4pPr marL="1216152" indent="-182880" algn="l" rtl="0" eaLnBrk="1" latinLnBrk="0" hangingPunct="1">
        <a:lnSpc>
          <a:spcPct val="130000"/>
        </a:lnSpc>
        <a:spcBef>
          <a:spcPct val="20000"/>
        </a:spcBef>
        <a:buClr>
          <a:schemeClr val="accent4"/>
        </a:buClr>
        <a:buFont typeface="Arial" pitchFamily="34" charset="0"/>
        <a:buChar char="•"/>
        <a:defRPr kumimoji="0" sz="2200" kern="1200">
          <a:solidFill>
            <a:schemeClr val="accent1">
              <a:lumMod val="50000"/>
            </a:schemeClr>
          </a:solidFill>
          <a:latin typeface="+mn-lt"/>
          <a:ea typeface="+mn-ea"/>
          <a:cs typeface="+mn-cs"/>
        </a:defRPr>
      </a:lvl4pPr>
      <a:lvl5pPr marL="1426464" indent="-182880" algn="l" rtl="0" eaLnBrk="1" latinLnBrk="0" hangingPunct="1">
        <a:lnSpc>
          <a:spcPct val="130000"/>
        </a:lnSpc>
        <a:spcBef>
          <a:spcPct val="20000"/>
        </a:spcBef>
        <a:buClr>
          <a:schemeClr val="accent5"/>
        </a:buClr>
        <a:buFont typeface="Arial" pitchFamily="34" charset="0"/>
        <a:buChar char="•"/>
        <a:defRPr kumimoji="0" lang="en-US" sz="2000" kern="1200" smtClean="0">
          <a:solidFill>
            <a:schemeClr val="accent1">
              <a:lumMod val="50000"/>
            </a:schemeClr>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hyperlink" Target="http://www.berliner-zeitung.de/politik/langzeitarbeitslose-hartz-iv-wirkt---wie-ein-stigma,10808018,23949570.html" TargetMode="Externa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00000" y="2780928"/>
            <a:ext cx="8492480" cy="3744416"/>
          </a:xfrm>
        </p:spPr>
        <p:txBody>
          <a:bodyPr>
            <a:normAutofit fontScale="90000"/>
          </a:bodyPr>
          <a:lstStyle/>
          <a:p>
            <a:r>
              <a:rPr lang="de-DE" sz="4900" b="1" dirty="0" smtClean="0"/>
              <a:t>10 Jahre Hartz IV: </a:t>
            </a:r>
            <a:r>
              <a:rPr lang="de-DE" sz="4000" b="1" dirty="0" smtClean="0"/>
              <a:t>Bewährungsproben für die Unterschicht? Soziale Folgen aktivierender Arbeitsmarktpolitik</a:t>
            </a:r>
            <a:r>
              <a:rPr lang="de-DE" sz="4900" dirty="0" smtClean="0"/>
              <a:t/>
            </a:r>
            <a:br>
              <a:rPr lang="de-DE" sz="4900" dirty="0" smtClean="0"/>
            </a:br>
            <a:r>
              <a:rPr lang="de-DE" sz="4900" dirty="0" smtClean="0"/>
              <a:t/>
            </a:r>
            <a:br>
              <a:rPr lang="de-DE" sz="4900" dirty="0" smtClean="0"/>
            </a:br>
            <a:r>
              <a:rPr lang="de-DE" sz="3100" b="0" dirty="0" smtClean="0"/>
              <a:t>Prof. Dr. Klaus Dörre</a:t>
            </a:r>
            <a:br>
              <a:rPr lang="de-DE" sz="3100" b="0" dirty="0" smtClean="0"/>
            </a:br>
            <a:r>
              <a:rPr lang="de-DE" sz="2400" b="0" dirty="0" smtClean="0"/>
              <a:t>10. Juli 2015 Stuttgart</a:t>
            </a:r>
            <a:br>
              <a:rPr lang="de-DE" sz="2400" b="0" dirty="0" smtClean="0"/>
            </a:br>
            <a:r>
              <a:rPr lang="de-DE" sz="2400" b="0" dirty="0" smtClean="0"/>
              <a:t>Landesarmutskonferenz Baden-Würtemberg: 10 Jahre Hartz IV</a:t>
            </a:r>
            <a:endParaRPr lang="de-DE" sz="2400" b="0" dirty="0"/>
          </a:p>
        </p:txBody>
      </p:sp>
    </p:spTree>
    <p:extLst>
      <p:ext uri="{BB962C8B-B14F-4D97-AF65-F5344CB8AC3E}">
        <p14:creationId xmlns:p14="http://schemas.microsoft.com/office/powerpoint/2010/main" xmlns="" val="1718112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67544" y="1988840"/>
            <a:ext cx="8219256" cy="2880320"/>
          </a:xfrm>
        </p:spPr>
        <p:txBody>
          <a:bodyPr>
            <a:normAutofit/>
          </a:bodyPr>
          <a:lstStyle/>
          <a:p>
            <a:pPr marL="457200" lvl="0" indent="-457200">
              <a:lnSpc>
                <a:spcPct val="115000"/>
              </a:lnSpc>
              <a:spcAft>
                <a:spcPts val="0"/>
              </a:spcAft>
              <a:buFont typeface="+mj-lt"/>
              <a:buAutoNum type="arabicParenBoth" startAt="2"/>
            </a:pPr>
            <a:r>
              <a:rPr lang="de-DE" sz="2400" dirty="0" smtClean="0">
                <a:cs typeface="Times New Roman" panose="02020603050405020304" pitchFamily="18" charset="0"/>
              </a:rPr>
              <a:t>National zeichnet sich ein Übergang von der erodierenden Lohnarbeits- und Vollbeschäftigungs- zu einer Vollerwerbsgesellschaft ab. Aufgrund von hoher Sockelarbeitslosigkeit und Unterbeschäftigung setzt sich dieser Trend in den Untersuchungsregionen aber nur teilweise und modifiziert durch.</a:t>
            </a:r>
            <a:endParaRPr lang="de-DE" sz="2400" dirty="0" smtClean="0">
              <a:ea typeface="Calibri"/>
              <a:cs typeface="Times New Roman" panose="02020603050405020304" pitchFamily="18" charset="0"/>
            </a:endParaRPr>
          </a:p>
        </p:txBody>
      </p:sp>
    </p:spTree>
    <p:extLst>
      <p:ext uri="{BB962C8B-B14F-4D97-AF65-F5344CB8AC3E}">
        <p14:creationId xmlns:p14="http://schemas.microsoft.com/office/powerpoint/2010/main" xmlns="" val="749324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7196" b="8084"/>
          <a:stretch/>
        </p:blipFill>
        <p:spPr bwMode="auto">
          <a:xfrm>
            <a:off x="603498" y="1908000"/>
            <a:ext cx="7712918" cy="349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7146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1922" b="9213"/>
          <a:stretch/>
        </p:blipFill>
        <p:spPr bwMode="auto">
          <a:xfrm>
            <a:off x="350299" y="1872000"/>
            <a:ext cx="8038125" cy="378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98789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5012" b="5056"/>
          <a:stretch/>
        </p:blipFill>
        <p:spPr bwMode="auto">
          <a:xfrm>
            <a:off x="1259632" y="1008000"/>
            <a:ext cx="6415248" cy="529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42345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12000" y="4941169"/>
            <a:ext cx="7632408" cy="1008112"/>
          </a:xfrm>
        </p:spPr>
        <p:txBody>
          <a:bodyPr>
            <a:normAutofit fontScale="92500" lnSpcReduction="20000"/>
          </a:bodyPr>
          <a:lstStyle/>
          <a:p>
            <a:pPr marL="0" indent="0">
              <a:buNone/>
            </a:pPr>
            <a:r>
              <a:rPr lang="de-DE" sz="1900" i="1" dirty="0" smtClean="0">
                <a:cs typeface="Times New Roman" panose="02020603050405020304" pitchFamily="18" charset="0"/>
              </a:rPr>
              <a:t>Atypische </a:t>
            </a:r>
            <a:r>
              <a:rPr lang="de-DE" sz="1900" i="1" dirty="0">
                <a:cs typeface="Times New Roman" panose="02020603050405020304" pitchFamily="18" charset="0"/>
              </a:rPr>
              <a:t>Beschäftigung in den vier Untersuchungsregionen (in Prozent an allen Beschäftigungsverhältnissen)</a:t>
            </a:r>
          </a:p>
          <a:p>
            <a:pPr marL="0" indent="0">
              <a:buNone/>
            </a:pPr>
            <a:r>
              <a:rPr lang="de-DE" sz="1400" i="1" dirty="0">
                <a:cs typeface="Times New Roman" panose="02020603050405020304" pitchFamily="18" charset="0"/>
              </a:rPr>
              <a:t>(Quelle: </a:t>
            </a:r>
            <a:r>
              <a:rPr lang="de-DE" sz="1400" i="1" dirty="0" err="1">
                <a:cs typeface="Times New Roman" panose="02020603050405020304" pitchFamily="18" charset="0"/>
              </a:rPr>
              <a:t>Hans-Böckler-Stiftung</a:t>
            </a:r>
            <a:r>
              <a:rPr lang="de-DE" sz="1400" i="1" dirty="0">
                <a:cs typeface="Times New Roman" panose="02020603050405020304" pitchFamily="18" charset="0"/>
              </a:rPr>
              <a:t> 2011)</a:t>
            </a:r>
          </a:p>
          <a:p>
            <a:endParaRPr lang="de-D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9449" y="1340768"/>
            <a:ext cx="7674959" cy="33544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675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95536" y="908720"/>
            <a:ext cx="8219256" cy="5256584"/>
          </a:xfrm>
        </p:spPr>
        <p:txBody>
          <a:bodyPr>
            <a:normAutofit fontScale="92500" lnSpcReduction="10000"/>
          </a:bodyPr>
          <a:lstStyle/>
          <a:p>
            <a:pPr marL="0" lvl="0" indent="0" algn="ctr">
              <a:lnSpc>
                <a:spcPct val="115000"/>
              </a:lnSpc>
              <a:spcAft>
                <a:spcPts val="0"/>
              </a:spcAft>
              <a:buNone/>
            </a:pPr>
            <a:endParaRPr lang="de-DE" sz="3200" b="1" dirty="0" smtClean="0">
              <a:ea typeface="Calibri"/>
              <a:cs typeface="Times New Roman"/>
            </a:endParaRPr>
          </a:p>
          <a:p>
            <a:pPr marL="457200" lvl="0" indent="-457200">
              <a:lnSpc>
                <a:spcPct val="115000"/>
              </a:lnSpc>
              <a:spcAft>
                <a:spcPts val="0"/>
              </a:spcAft>
              <a:buFont typeface="+mj-lt"/>
              <a:buAutoNum type="arabicParenBoth" startAt="3"/>
            </a:pPr>
            <a:r>
              <a:rPr lang="de-DE" sz="2400" dirty="0" smtClean="0">
                <a:cs typeface="Times New Roman" panose="02020603050405020304" pitchFamily="18" charset="0"/>
              </a:rPr>
              <a:t>In </a:t>
            </a:r>
            <a:r>
              <a:rPr lang="de-DE" sz="2400" dirty="0">
                <a:cs typeface="Times New Roman" panose="02020603050405020304" pitchFamily="18" charset="0"/>
              </a:rPr>
              <a:t>allen Regionen macht sich eine gewisse Konsolidierung des </a:t>
            </a:r>
            <a:r>
              <a:rPr lang="de-DE" sz="2400" dirty="0" smtClean="0">
                <a:cs typeface="Times New Roman" panose="02020603050405020304" pitchFamily="18" charset="0"/>
              </a:rPr>
              <a:t>aktivierenden Arbeitsmarktregimes </a:t>
            </a:r>
            <a:r>
              <a:rPr lang="de-DE" sz="2400" dirty="0">
                <a:cs typeface="Times New Roman" panose="02020603050405020304" pitchFamily="18" charset="0"/>
              </a:rPr>
              <a:t>bemerkbar. Die S</a:t>
            </a:r>
            <a:r>
              <a:rPr lang="de-DE" sz="2400" dirty="0" smtClean="0">
                <a:cs typeface="Times New Roman" panose="02020603050405020304" pitchFamily="18" charset="0"/>
              </a:rPr>
              <a:t>achbearbeiter </a:t>
            </a:r>
            <a:r>
              <a:rPr lang="de-DE" sz="2400" dirty="0">
                <a:cs typeface="Times New Roman" panose="02020603050405020304" pitchFamily="18" charset="0"/>
              </a:rPr>
              <a:t>bilden </a:t>
            </a:r>
            <a:r>
              <a:rPr lang="de-DE" sz="2400" dirty="0" smtClean="0">
                <a:cs typeface="Times New Roman" panose="02020603050405020304" pitchFamily="18" charset="0"/>
              </a:rPr>
              <a:t>einen professionellen </a:t>
            </a:r>
            <a:r>
              <a:rPr lang="de-DE" sz="2400" dirty="0">
                <a:cs typeface="Times New Roman" panose="02020603050405020304" pitchFamily="18" charset="0"/>
              </a:rPr>
              <a:t>Habitus aus, der von </a:t>
            </a:r>
            <a:r>
              <a:rPr lang="de-DE" sz="2400" dirty="0" smtClean="0">
                <a:cs typeface="Times New Roman" panose="02020603050405020304" pitchFamily="18" charset="0"/>
              </a:rPr>
              <a:t>Konflikten </a:t>
            </a:r>
            <a:r>
              <a:rPr lang="de-DE" sz="2400" dirty="0">
                <a:cs typeface="Times New Roman" panose="02020603050405020304" pitchFamily="18" charset="0"/>
              </a:rPr>
              <a:t>entlastet</a:t>
            </a:r>
            <a:r>
              <a:rPr lang="de-DE" sz="2400" dirty="0" smtClean="0">
                <a:cs typeface="Times New Roman" panose="02020603050405020304" pitchFamily="18" charset="0"/>
              </a:rPr>
              <a:t>.</a:t>
            </a:r>
          </a:p>
          <a:p>
            <a:pPr marL="457200" lvl="0" indent="-457200">
              <a:lnSpc>
                <a:spcPct val="115000"/>
              </a:lnSpc>
              <a:spcAft>
                <a:spcPts val="0"/>
              </a:spcAft>
              <a:buFont typeface="+mj-lt"/>
              <a:buAutoNum type="arabicParenBoth" startAt="3"/>
            </a:pPr>
            <a:endParaRPr lang="de-DE" sz="2400" dirty="0" smtClean="0">
              <a:cs typeface="Times New Roman" panose="02020603050405020304" pitchFamily="18" charset="0"/>
            </a:endParaRPr>
          </a:p>
          <a:p>
            <a:pPr marL="457200" lvl="0" indent="-457200">
              <a:lnSpc>
                <a:spcPct val="115000"/>
              </a:lnSpc>
              <a:spcAft>
                <a:spcPts val="0"/>
              </a:spcAft>
              <a:buFont typeface="+mj-lt"/>
              <a:buAutoNum type="arabicParenBoth" startAt="3"/>
            </a:pPr>
            <a:r>
              <a:rPr lang="de-DE" sz="2400" dirty="0" smtClean="0">
                <a:cs typeface="Times New Roman" panose="02020603050405020304" pitchFamily="18" charset="0"/>
              </a:rPr>
              <a:t>Je </a:t>
            </a:r>
            <a:r>
              <a:rPr lang="de-DE" sz="2400" dirty="0">
                <a:cs typeface="Times New Roman" panose="02020603050405020304" pitchFamily="18" charset="0"/>
              </a:rPr>
              <a:t>schwieriger die »Kundengruppen« werden, desto eher neigen die </a:t>
            </a:r>
            <a:r>
              <a:rPr lang="de-DE" sz="2400" dirty="0" smtClean="0">
                <a:cs typeface="Times New Roman" panose="02020603050405020304" pitchFamily="18" charset="0"/>
              </a:rPr>
              <a:t>Akteure in </a:t>
            </a:r>
            <a:r>
              <a:rPr lang="de-DE" sz="2400" dirty="0">
                <a:cs typeface="Times New Roman" panose="02020603050405020304" pitchFamily="18" charset="0"/>
              </a:rPr>
              <a:t>den Arbeitsverwaltungen zu individualisierenden </a:t>
            </a:r>
            <a:r>
              <a:rPr lang="de-DE" sz="2400" dirty="0" smtClean="0">
                <a:cs typeface="Times New Roman" panose="02020603050405020304" pitchFamily="18" charset="0"/>
              </a:rPr>
              <a:t>Verantwortungszuschreibungen. Am </a:t>
            </a:r>
            <a:r>
              <a:rPr lang="de-DE" sz="2400" dirty="0">
                <a:cs typeface="Times New Roman" panose="02020603050405020304" pitchFamily="18" charset="0"/>
              </a:rPr>
              <a:t>Maßstab individueller Autonomie gemessen, deuten </a:t>
            </a:r>
            <a:r>
              <a:rPr lang="de-DE" sz="2400" dirty="0" smtClean="0">
                <a:cs typeface="Times New Roman" panose="02020603050405020304" pitchFamily="18" charset="0"/>
              </a:rPr>
              <a:t>sie den </a:t>
            </a:r>
            <a:r>
              <a:rPr lang="de-DE" sz="2400" dirty="0">
                <a:cs typeface="Times New Roman" panose="02020603050405020304" pitchFamily="18" charset="0"/>
              </a:rPr>
              <a:t>Verbleib im Leistungsbezug tendenziell als Verweigerung von </a:t>
            </a:r>
            <a:r>
              <a:rPr lang="de-DE" sz="2400" dirty="0" smtClean="0">
                <a:cs typeface="Times New Roman" panose="02020603050405020304" pitchFamily="18" charset="0"/>
              </a:rPr>
              <a:t>Emanzipation; im </a:t>
            </a:r>
            <a:r>
              <a:rPr lang="de-DE" sz="2400" dirty="0">
                <a:cs typeface="Times New Roman" panose="02020603050405020304" pitchFamily="18" charset="0"/>
              </a:rPr>
              <a:t>Ergebnis kommt es zu einer, vermeintlich »gerechten«, </a:t>
            </a:r>
            <a:r>
              <a:rPr lang="de-DE" sz="2400" dirty="0" smtClean="0">
                <a:cs typeface="Times New Roman" panose="02020603050405020304" pitchFamily="18" charset="0"/>
              </a:rPr>
              <a:t>Abwertung der </a:t>
            </a:r>
            <a:r>
              <a:rPr lang="de-DE" sz="2400" dirty="0">
                <a:cs typeface="Times New Roman" panose="02020603050405020304" pitchFamily="18" charset="0"/>
              </a:rPr>
              <a:t>Leistungsbezieher.</a:t>
            </a:r>
            <a:endParaRPr lang="de-DE" sz="2400" dirty="0" smtClean="0">
              <a:ea typeface="Calibri"/>
              <a:cs typeface="Times New Roman" panose="02020603050405020304" pitchFamily="18" charset="0"/>
            </a:endParaRPr>
          </a:p>
        </p:txBody>
      </p:sp>
    </p:spTree>
    <p:extLst>
      <p:ext uri="{BB962C8B-B14F-4D97-AF65-F5344CB8AC3E}">
        <p14:creationId xmlns:p14="http://schemas.microsoft.com/office/powerpoint/2010/main" xmlns="" val="42748865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48083" t="43791" r="17896" b="18600"/>
          <a:stretch/>
        </p:blipFill>
        <p:spPr bwMode="auto">
          <a:xfrm>
            <a:off x="2234659" y="1359000"/>
            <a:ext cx="6657821" cy="414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feld 3"/>
          <p:cNvSpPr txBox="1"/>
          <p:nvPr/>
        </p:nvSpPr>
        <p:spPr>
          <a:xfrm>
            <a:off x="467544" y="2721694"/>
            <a:ext cx="1656184" cy="923330"/>
          </a:xfrm>
          <a:prstGeom prst="rect">
            <a:avLst/>
          </a:prstGeom>
          <a:noFill/>
        </p:spPr>
        <p:txBody>
          <a:bodyPr wrap="square" rtlCol="0">
            <a:spAutoFit/>
          </a:bodyPr>
          <a:lstStyle/>
          <a:p>
            <a:r>
              <a:rPr lang="de-DE" dirty="0" smtClean="0">
                <a:solidFill>
                  <a:schemeClr val="tx2">
                    <a:lumMod val="90000"/>
                    <a:lumOff val="10000"/>
                  </a:schemeClr>
                </a:solidFill>
              </a:rPr>
              <a:t>Konstruktion der Grundtypen</a:t>
            </a:r>
            <a:endParaRPr lang="de-DE" dirty="0">
              <a:solidFill>
                <a:schemeClr val="tx2">
                  <a:lumMod val="90000"/>
                  <a:lumOff val="10000"/>
                </a:schemeClr>
              </a:solidFill>
            </a:endParaRPr>
          </a:p>
        </p:txBody>
      </p:sp>
    </p:spTree>
    <p:extLst>
      <p:ext uri="{BB962C8B-B14F-4D97-AF65-F5344CB8AC3E}">
        <p14:creationId xmlns:p14="http://schemas.microsoft.com/office/powerpoint/2010/main" xmlns="" val="13454063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47000" t="32134" r="18197" b="36459"/>
          <a:stretch/>
        </p:blipFill>
        <p:spPr bwMode="auto">
          <a:xfrm>
            <a:off x="755576" y="1576968"/>
            <a:ext cx="7904030" cy="40122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45406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48436" t="11588" r="19030" b="12108"/>
          <a:stretch/>
        </p:blipFill>
        <p:spPr bwMode="auto">
          <a:xfrm>
            <a:off x="360000" y="90000"/>
            <a:ext cx="5076000" cy="6696744"/>
          </a:xfrm>
          <a:prstGeom prst="rect">
            <a:avLst/>
          </a:prstGeom>
          <a:noFill/>
          <a:ln w="41275">
            <a:solidFill>
              <a:schemeClr val="tx2">
                <a:lumMod val="90000"/>
                <a:lumOff val="10000"/>
              </a:schemeClr>
            </a:solidFill>
            <a:miter lim="800000"/>
            <a:headEnd/>
            <a:tailEnd/>
          </a:ln>
          <a:extLst>
            <a:ext uri="{909E8E84-426E-40DD-AFC4-6F175D3DCCD1}">
              <a14:hiddenFill xmlns:a14="http://schemas.microsoft.com/office/drawing/2010/main" xmlns="">
                <a:solidFill>
                  <a:schemeClr val="accent1"/>
                </a:solidFill>
              </a14:hiddenFill>
            </a:ext>
          </a:extLst>
        </p:spPr>
      </p:pic>
      <p:sp>
        <p:nvSpPr>
          <p:cNvPr id="7" name="Textfeld 6"/>
          <p:cNvSpPr txBox="1"/>
          <p:nvPr/>
        </p:nvSpPr>
        <p:spPr>
          <a:xfrm>
            <a:off x="5796136" y="2012647"/>
            <a:ext cx="2736304" cy="1200329"/>
          </a:xfrm>
          <a:prstGeom prst="rect">
            <a:avLst/>
          </a:prstGeom>
          <a:noFill/>
        </p:spPr>
        <p:txBody>
          <a:bodyPr wrap="square" rtlCol="0">
            <a:spAutoFit/>
          </a:bodyPr>
          <a:lstStyle/>
          <a:p>
            <a:r>
              <a:rPr lang="de-DE" dirty="0" smtClean="0">
                <a:solidFill>
                  <a:schemeClr val="tx2">
                    <a:lumMod val="90000"/>
                    <a:lumOff val="10000"/>
                  </a:schemeClr>
                </a:solidFill>
              </a:rPr>
              <a:t>Typische Erwerbsorientierungen von Leistungsbeziehenden des ALG II</a:t>
            </a:r>
            <a:endParaRPr lang="de-DE" dirty="0">
              <a:solidFill>
                <a:schemeClr val="tx2">
                  <a:lumMod val="90000"/>
                  <a:lumOff val="10000"/>
                </a:schemeClr>
              </a:solidFill>
            </a:endParaRPr>
          </a:p>
        </p:txBody>
      </p:sp>
    </p:spTree>
    <p:extLst>
      <p:ext uri="{BB962C8B-B14F-4D97-AF65-F5344CB8AC3E}">
        <p14:creationId xmlns:p14="http://schemas.microsoft.com/office/powerpoint/2010/main" xmlns="" val="27208577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95536" y="836712"/>
            <a:ext cx="8219256" cy="5256584"/>
          </a:xfrm>
        </p:spPr>
        <p:txBody>
          <a:bodyPr>
            <a:normAutofit fontScale="92500" lnSpcReduction="20000"/>
          </a:bodyPr>
          <a:lstStyle/>
          <a:p>
            <a:pPr marL="0" lvl="0" indent="0" algn="ctr">
              <a:lnSpc>
                <a:spcPct val="115000"/>
              </a:lnSpc>
              <a:spcAft>
                <a:spcPts val="0"/>
              </a:spcAft>
              <a:buNone/>
            </a:pPr>
            <a:endParaRPr lang="de-DE" sz="3200" b="1" dirty="0" smtClean="0">
              <a:ea typeface="Calibri"/>
              <a:cs typeface="Times New Roman"/>
            </a:endParaRPr>
          </a:p>
          <a:p>
            <a:pPr marL="342900" lvl="0" indent="-342900">
              <a:lnSpc>
                <a:spcPct val="115000"/>
              </a:lnSpc>
              <a:spcAft>
                <a:spcPts val="0"/>
              </a:spcAft>
              <a:buFont typeface="+mj-lt"/>
              <a:buAutoNum type="arabicParenBoth"/>
            </a:pPr>
            <a:r>
              <a:rPr lang="de-DE" sz="2400" dirty="0" smtClean="0">
                <a:cs typeface="Times New Roman" panose="02020603050405020304" pitchFamily="18" charset="0"/>
              </a:rPr>
              <a:t>Die </a:t>
            </a:r>
            <a:r>
              <a:rPr lang="de-DE" sz="2400" dirty="0">
                <a:cs typeface="Times New Roman" panose="02020603050405020304" pitchFamily="18" charset="0"/>
              </a:rPr>
              <a:t>Typologie belegt, dass die große Mehrzahl der Befragten von </a:t>
            </a:r>
            <a:r>
              <a:rPr lang="de-DE" sz="2400" dirty="0" smtClean="0">
                <a:cs typeface="Times New Roman" panose="02020603050405020304" pitchFamily="18" charset="0"/>
              </a:rPr>
              <a:t>sich aus </a:t>
            </a:r>
            <a:r>
              <a:rPr lang="de-DE" sz="2400" dirty="0">
                <a:cs typeface="Times New Roman" panose="02020603050405020304" pitchFamily="18" charset="0"/>
              </a:rPr>
              <a:t>und unabhängig von strengen Zumutbarkeitsregeln bestrebt ist, aus </a:t>
            </a:r>
            <a:r>
              <a:rPr lang="de-DE" sz="2400" dirty="0" smtClean="0">
                <a:cs typeface="Times New Roman" panose="02020603050405020304" pitchFamily="18" charset="0"/>
              </a:rPr>
              <a:t>der Erwerbslosigkeit </a:t>
            </a:r>
            <a:r>
              <a:rPr lang="de-DE" sz="2400" dirty="0">
                <a:cs typeface="Times New Roman" panose="02020603050405020304" pitchFamily="18" charset="0"/>
              </a:rPr>
              <a:t>herauszukommen oder diese zu vermeiden. Reguläre </a:t>
            </a:r>
            <a:r>
              <a:rPr lang="de-DE" sz="2400" dirty="0" smtClean="0">
                <a:cs typeface="Times New Roman" panose="02020603050405020304" pitchFamily="18" charset="0"/>
              </a:rPr>
              <a:t>Erwerbsarbeit gilt </a:t>
            </a:r>
            <a:r>
              <a:rPr lang="de-DE" sz="2400" dirty="0">
                <a:cs typeface="Times New Roman" panose="02020603050405020304" pitchFamily="18" charset="0"/>
              </a:rPr>
              <a:t>mehrheitlich als Norm, die individuell nicht in Frage </a:t>
            </a:r>
            <a:r>
              <a:rPr lang="de-DE" sz="2400" dirty="0" smtClean="0">
                <a:cs typeface="Times New Roman" panose="02020603050405020304" pitchFamily="18" charset="0"/>
              </a:rPr>
              <a:t>gestellt werden </a:t>
            </a:r>
            <a:r>
              <a:rPr lang="de-DE" sz="2400" dirty="0">
                <a:cs typeface="Times New Roman" panose="02020603050405020304" pitchFamily="18" charset="0"/>
              </a:rPr>
              <a:t>darf. Erst wenn diese Norm </a:t>
            </a:r>
            <a:r>
              <a:rPr lang="de-DE" sz="2400" dirty="0" err="1" smtClean="0">
                <a:cs typeface="Times New Roman" panose="02020603050405020304" pitchFamily="18" charset="0"/>
              </a:rPr>
              <a:t>biographisch</a:t>
            </a:r>
            <a:r>
              <a:rPr lang="de-DE" sz="2400" dirty="0" smtClean="0">
                <a:cs typeface="Times New Roman" panose="02020603050405020304" pitchFamily="18" charset="0"/>
              </a:rPr>
              <a:t> </a:t>
            </a:r>
            <a:r>
              <a:rPr lang="de-DE" sz="2400" dirty="0">
                <a:cs typeface="Times New Roman" panose="02020603050405020304" pitchFamily="18" charset="0"/>
              </a:rPr>
              <a:t>nicht mehr zu </a:t>
            </a:r>
            <a:r>
              <a:rPr lang="de-DE" sz="2400" dirty="0" smtClean="0">
                <a:cs typeface="Times New Roman" panose="02020603050405020304" pitchFamily="18" charset="0"/>
              </a:rPr>
              <a:t>realisieren ist</a:t>
            </a:r>
            <a:r>
              <a:rPr lang="de-DE" sz="2400" dirty="0">
                <a:cs typeface="Times New Roman" panose="02020603050405020304" pitchFamily="18" charset="0"/>
              </a:rPr>
              <a:t>, kommt es zu Umdeutungen und Anpassungen</a:t>
            </a:r>
            <a:r>
              <a:rPr lang="de-DE" sz="2400" dirty="0" smtClean="0">
                <a:cs typeface="Times New Roman" panose="02020603050405020304" pitchFamily="18" charset="0"/>
              </a:rPr>
              <a:t>.</a:t>
            </a:r>
          </a:p>
          <a:p>
            <a:pPr marL="342900" lvl="0" indent="-342900">
              <a:lnSpc>
                <a:spcPct val="115000"/>
              </a:lnSpc>
              <a:spcAft>
                <a:spcPts val="0"/>
              </a:spcAft>
              <a:buFont typeface="+mj-lt"/>
              <a:buAutoNum type="arabicParenBoth"/>
            </a:pPr>
            <a:endParaRPr lang="de-DE" sz="2400" dirty="0" smtClean="0">
              <a:cs typeface="Times New Roman" panose="02020603050405020304" pitchFamily="18" charset="0"/>
            </a:endParaRPr>
          </a:p>
          <a:p>
            <a:pPr marL="342900" lvl="0" indent="-342900">
              <a:lnSpc>
                <a:spcPct val="115000"/>
              </a:lnSpc>
              <a:spcAft>
                <a:spcPts val="0"/>
              </a:spcAft>
              <a:buFont typeface="+mj-lt"/>
              <a:buAutoNum type="arabicParenBoth"/>
            </a:pPr>
            <a:r>
              <a:rPr lang="de-DE" sz="2400" dirty="0" smtClean="0">
                <a:cs typeface="Times New Roman" panose="02020603050405020304" pitchFamily="18" charset="0"/>
              </a:rPr>
              <a:t>Das </a:t>
            </a:r>
            <a:r>
              <a:rPr lang="de-DE" sz="2400" dirty="0">
                <a:cs typeface="Times New Roman" panose="02020603050405020304" pitchFamily="18" charset="0"/>
              </a:rPr>
              <a:t>in der </a:t>
            </a:r>
            <a:r>
              <a:rPr lang="de-DE" sz="2400" dirty="0" smtClean="0">
                <a:cs typeface="Times New Roman" panose="02020603050405020304" pitchFamily="18" charset="0"/>
              </a:rPr>
              <a:t>Öffentlichkeit </a:t>
            </a:r>
            <a:r>
              <a:rPr lang="de-DE" sz="2400" dirty="0">
                <a:cs typeface="Times New Roman" panose="02020603050405020304" pitchFamily="18" charset="0"/>
              </a:rPr>
              <a:t>kommunizierte Bild passiver Erwerbsloser </a:t>
            </a:r>
            <a:r>
              <a:rPr lang="de-DE" sz="2400" dirty="0" smtClean="0">
                <a:cs typeface="Times New Roman" panose="02020603050405020304" pitchFamily="18" charset="0"/>
              </a:rPr>
              <a:t>entspricht nicht </a:t>
            </a:r>
            <a:r>
              <a:rPr lang="de-DE" sz="2400" dirty="0">
                <a:cs typeface="Times New Roman" panose="02020603050405020304" pitchFamily="18" charset="0"/>
              </a:rPr>
              <a:t>der Realität. Die Leistungsbezieherinnen sind </a:t>
            </a:r>
            <a:r>
              <a:rPr lang="de-DE" sz="2400" dirty="0" smtClean="0">
                <a:cs typeface="Times New Roman" panose="02020603050405020304" pitchFamily="18" charset="0"/>
              </a:rPr>
              <a:t>mehrheitlich aus freien </a:t>
            </a:r>
            <a:r>
              <a:rPr lang="de-DE" sz="2400" dirty="0">
                <a:cs typeface="Times New Roman" panose="02020603050405020304" pitchFamily="18" charset="0"/>
              </a:rPr>
              <a:t>Stücken aktiv. </a:t>
            </a:r>
            <a:r>
              <a:rPr lang="de-DE" sz="2400" dirty="0" smtClean="0">
                <a:cs typeface="Times New Roman" panose="02020603050405020304" pitchFamily="18" charset="0"/>
              </a:rPr>
              <a:t>Häufig </a:t>
            </a:r>
            <a:r>
              <a:rPr lang="de-DE" sz="2400" dirty="0">
                <a:cs typeface="Times New Roman" panose="02020603050405020304" pitchFamily="18" charset="0"/>
              </a:rPr>
              <a:t>handelt es sich um »arbeitende Arbeitslose« </a:t>
            </a:r>
            <a:r>
              <a:rPr lang="de-DE" sz="2400" dirty="0" smtClean="0">
                <a:cs typeface="Times New Roman" panose="02020603050405020304" pitchFamily="18" charset="0"/>
              </a:rPr>
              <a:t>mit knappen </a:t>
            </a:r>
            <a:r>
              <a:rPr lang="de-DE" sz="2400" dirty="0">
                <a:cs typeface="Times New Roman" panose="02020603050405020304" pitchFamily="18" charset="0"/>
              </a:rPr>
              <a:t>Zeitbudgets. Ihr Hauptbestreben ist es, eine Position oberhalb </a:t>
            </a:r>
            <a:r>
              <a:rPr lang="de-DE" sz="2400" dirty="0" smtClean="0">
                <a:cs typeface="Times New Roman" panose="02020603050405020304" pitchFamily="18" charset="0"/>
              </a:rPr>
              <a:t>der Schwelle </a:t>
            </a:r>
            <a:r>
              <a:rPr lang="de-DE" sz="2400" dirty="0">
                <a:cs typeface="Times New Roman" panose="02020603050405020304" pitchFamily="18" charset="0"/>
              </a:rPr>
              <a:t>gesellschaftlicher Respektabilität zu </a:t>
            </a:r>
            <a:r>
              <a:rPr lang="de-DE" sz="2400" dirty="0" smtClean="0">
                <a:cs typeface="Times New Roman" panose="02020603050405020304" pitchFamily="18" charset="0"/>
              </a:rPr>
              <a:t>erreichen.</a:t>
            </a:r>
          </a:p>
        </p:txBody>
      </p:sp>
    </p:spTree>
    <p:extLst>
      <p:ext uri="{BB962C8B-B14F-4D97-AF65-F5344CB8AC3E}">
        <p14:creationId xmlns:p14="http://schemas.microsoft.com/office/powerpoint/2010/main" xmlns="" val="2676421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94360" y="919973"/>
            <a:ext cx="3383280" cy="5245331"/>
          </a:xfrm>
        </p:spPr>
      </p:pic>
      <p:sp>
        <p:nvSpPr>
          <p:cNvPr id="7" name="Textfeld 6"/>
          <p:cNvSpPr txBox="1"/>
          <p:nvPr/>
        </p:nvSpPr>
        <p:spPr>
          <a:xfrm>
            <a:off x="4283968" y="4564866"/>
            <a:ext cx="4392488" cy="1600438"/>
          </a:xfrm>
          <a:prstGeom prst="rect">
            <a:avLst/>
          </a:prstGeom>
          <a:noFill/>
        </p:spPr>
        <p:txBody>
          <a:bodyPr wrap="square" rtlCol="0">
            <a:spAutoFit/>
          </a:bodyPr>
          <a:lstStyle/>
          <a:p>
            <a:pPr algn="just"/>
            <a:r>
              <a:rPr lang="de-DE" sz="1400" dirty="0" smtClean="0"/>
              <a:t>Dörre, Klaus/</a:t>
            </a:r>
            <a:r>
              <a:rPr lang="de-DE" sz="1400" dirty="0" err="1" smtClean="0"/>
              <a:t>Scherschel</a:t>
            </a:r>
            <a:r>
              <a:rPr lang="de-DE" sz="1400" dirty="0" smtClean="0"/>
              <a:t>, Karin/</a:t>
            </a:r>
            <a:r>
              <a:rPr lang="de-DE" sz="1400" dirty="0" err="1" smtClean="0"/>
              <a:t>Booth</a:t>
            </a:r>
            <a:r>
              <a:rPr lang="de-DE" sz="1400" dirty="0" smtClean="0"/>
              <a:t>, Melanie/</a:t>
            </a:r>
            <a:r>
              <a:rPr lang="de-DE" sz="1400" dirty="0" err="1" smtClean="0"/>
              <a:t>Haubner</a:t>
            </a:r>
            <a:r>
              <a:rPr lang="de-DE" sz="1400" dirty="0" smtClean="0"/>
              <a:t>, Tine/</a:t>
            </a:r>
            <a:r>
              <a:rPr lang="de-DE" sz="1400" dirty="0" err="1" smtClean="0"/>
              <a:t>Marquardsen</a:t>
            </a:r>
            <a:r>
              <a:rPr lang="de-DE" sz="1400" dirty="0" smtClean="0"/>
              <a:t>, Kai/</a:t>
            </a:r>
            <a:r>
              <a:rPr lang="de-DE" sz="1400" dirty="0" err="1" smtClean="0"/>
              <a:t>Schierhorn</a:t>
            </a:r>
            <a:r>
              <a:rPr lang="de-DE" sz="1400" dirty="0" smtClean="0"/>
              <a:t>, Karen (2013): Bewährungsproben für die Unterschicht? Soziale Folgen aktivierender Arbeitsmarktpolitik. Erschienen in der Reihe International Labour Studies - Internationale Arbeitsstudien, Band 3. Frankfurt am Main/New York: Campus.</a:t>
            </a:r>
            <a:endParaRPr lang="de-DE" sz="1400" dirty="0"/>
          </a:p>
        </p:txBody>
      </p:sp>
    </p:spTree>
    <p:extLst>
      <p:ext uri="{BB962C8B-B14F-4D97-AF65-F5344CB8AC3E}">
        <p14:creationId xmlns:p14="http://schemas.microsoft.com/office/powerpoint/2010/main" xmlns="" val="247894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476672"/>
            <a:ext cx="8219256" cy="5256584"/>
          </a:xfrm>
        </p:spPr>
        <p:txBody>
          <a:bodyPr>
            <a:normAutofit/>
          </a:bodyPr>
          <a:lstStyle/>
          <a:p>
            <a:pPr marL="0" lvl="0" indent="0" algn="ctr">
              <a:lnSpc>
                <a:spcPct val="115000"/>
              </a:lnSpc>
              <a:spcAft>
                <a:spcPts val="0"/>
              </a:spcAft>
              <a:buNone/>
            </a:pPr>
            <a:endParaRPr lang="de-DE" sz="3200" b="1" dirty="0" smtClean="0">
              <a:ea typeface="Calibri"/>
              <a:cs typeface="Times New Roman"/>
            </a:endParaRPr>
          </a:p>
          <a:p>
            <a:pPr marL="342900" lvl="0" indent="-342900">
              <a:lnSpc>
                <a:spcPct val="115000"/>
              </a:lnSpc>
              <a:spcAft>
                <a:spcPts val="0"/>
              </a:spcAft>
              <a:buFont typeface="+mj-lt"/>
              <a:buAutoNum type="arabicParenBoth"/>
            </a:pPr>
            <a:endParaRPr lang="de-DE" sz="1600" dirty="0" smtClean="0">
              <a:cs typeface="Times New Roman" panose="02020603050405020304" pitchFamily="18" charset="0"/>
            </a:endParaRPr>
          </a:p>
          <a:p>
            <a:pPr marL="342900" lvl="0" indent="-342900">
              <a:lnSpc>
                <a:spcPct val="115000"/>
              </a:lnSpc>
              <a:spcAft>
                <a:spcPts val="0"/>
              </a:spcAft>
              <a:buFont typeface="+mj-lt"/>
              <a:buAutoNum type="arabicParenBoth" startAt="3"/>
            </a:pPr>
            <a:r>
              <a:rPr lang="de-DE" sz="2400" dirty="0" smtClean="0">
                <a:cs typeface="Times New Roman" panose="02020603050405020304" pitchFamily="18" charset="0"/>
              </a:rPr>
              <a:t>Nur </a:t>
            </a:r>
            <a:r>
              <a:rPr lang="de-DE" sz="2400" dirty="0">
                <a:cs typeface="Times New Roman" panose="02020603050405020304" pitchFamily="18" charset="0"/>
              </a:rPr>
              <a:t>beim Typus der Nicht-Arbeiterinnen </a:t>
            </a:r>
            <a:r>
              <a:rPr lang="de-DE" sz="2400" dirty="0" smtClean="0">
                <a:cs typeface="Times New Roman" panose="02020603050405020304" pitchFamily="18" charset="0"/>
              </a:rPr>
              <a:t>findet </a:t>
            </a:r>
            <a:r>
              <a:rPr lang="de-DE" sz="2400" dirty="0">
                <a:cs typeface="Times New Roman" panose="02020603050405020304" pitchFamily="18" charset="0"/>
              </a:rPr>
              <a:t>sich eine </a:t>
            </a:r>
            <a:r>
              <a:rPr lang="de-DE" sz="2400" dirty="0" smtClean="0">
                <a:cs typeface="Times New Roman" panose="02020603050405020304" pitchFamily="18" charset="0"/>
              </a:rPr>
              <a:t>Nichtbeachtung der </a:t>
            </a:r>
            <a:r>
              <a:rPr lang="de-DE" sz="2400" dirty="0">
                <a:cs typeface="Times New Roman" panose="02020603050405020304" pitchFamily="18" charset="0"/>
              </a:rPr>
              <a:t>Erwerbsnorm. Diese Personen haben eine Erwerbsnorm </a:t>
            </a:r>
            <a:r>
              <a:rPr lang="de-DE" sz="2400" dirty="0" smtClean="0">
                <a:cs typeface="Times New Roman" panose="02020603050405020304" pitchFamily="18" charset="0"/>
              </a:rPr>
              <a:t>entweder nicht </a:t>
            </a:r>
            <a:r>
              <a:rPr lang="de-DE" sz="2400" dirty="0">
                <a:cs typeface="Times New Roman" panose="02020603050405020304" pitchFamily="18" charset="0"/>
              </a:rPr>
              <a:t>ausbilden können, oder diese Norm hat aufgrund lang </a:t>
            </a:r>
            <a:r>
              <a:rPr lang="de-DE" sz="2400" dirty="0" smtClean="0">
                <a:cs typeface="Times New Roman" panose="02020603050405020304" pitchFamily="18" charset="0"/>
              </a:rPr>
              <a:t>anhaltender Erwerbslosigkeit </a:t>
            </a:r>
            <a:r>
              <a:rPr lang="de-DE" sz="2400" dirty="0">
                <a:cs typeface="Times New Roman" panose="02020603050405020304" pitchFamily="18" charset="0"/>
              </a:rPr>
              <a:t>ihre lebenspraktische Bedeutung verloren</a:t>
            </a:r>
            <a:r>
              <a:rPr lang="de-DE" sz="2400" dirty="0" smtClean="0">
                <a:cs typeface="Times New Roman" panose="02020603050405020304" pitchFamily="18" charset="0"/>
              </a:rPr>
              <a:t>. </a:t>
            </a:r>
          </a:p>
          <a:p>
            <a:pPr marL="342900" lvl="0" indent="-342900">
              <a:lnSpc>
                <a:spcPct val="115000"/>
              </a:lnSpc>
              <a:spcAft>
                <a:spcPts val="0"/>
              </a:spcAft>
              <a:buFont typeface="+mj-lt"/>
              <a:buAutoNum type="arabicParenBoth" startAt="3"/>
            </a:pPr>
            <a:endParaRPr lang="de-DE" sz="2400" dirty="0" smtClean="0">
              <a:cs typeface="Times New Roman" panose="02020603050405020304" pitchFamily="18" charset="0"/>
            </a:endParaRPr>
          </a:p>
          <a:p>
            <a:pPr marL="342900" lvl="0" indent="-342900">
              <a:lnSpc>
                <a:spcPct val="115000"/>
              </a:lnSpc>
              <a:spcAft>
                <a:spcPts val="0"/>
              </a:spcAft>
              <a:buFont typeface="+mj-lt"/>
              <a:buAutoNum type="arabicParenBoth" startAt="3"/>
            </a:pPr>
            <a:r>
              <a:rPr lang="de-DE" sz="2400" dirty="0" smtClean="0">
                <a:cs typeface="Times New Roman" panose="02020603050405020304" pitchFamily="18" charset="0"/>
              </a:rPr>
              <a:t>Hinweise</a:t>
            </a:r>
            <a:r>
              <a:rPr lang="de-DE" sz="2400" dirty="0">
                <a:cs typeface="Times New Roman" panose="02020603050405020304" pitchFamily="18" charset="0"/>
              </a:rPr>
              <a:t>, die auf eine generelle Abkehr der Befragten von </a:t>
            </a:r>
            <a:r>
              <a:rPr lang="de-DE" sz="2400" dirty="0" smtClean="0">
                <a:cs typeface="Times New Roman" panose="02020603050405020304" pitchFamily="18" charset="0"/>
              </a:rPr>
              <a:t>bürgerlichen Werten</a:t>
            </a:r>
            <a:r>
              <a:rPr lang="de-DE" sz="2400" dirty="0">
                <a:cs typeface="Times New Roman" panose="02020603050405020304" pitchFamily="18" charset="0"/>
              </a:rPr>
              <a:t>, von Leistungsprinzip und Aufstiegsstreben schließen lassen, </a:t>
            </a:r>
            <a:r>
              <a:rPr lang="de-DE" sz="2400" dirty="0" smtClean="0">
                <a:cs typeface="Times New Roman" panose="02020603050405020304" pitchFamily="18" charset="0"/>
              </a:rPr>
              <a:t>liefert die </a:t>
            </a:r>
            <a:r>
              <a:rPr lang="de-DE" sz="2400" dirty="0">
                <a:cs typeface="Times New Roman" panose="02020603050405020304" pitchFamily="18" charset="0"/>
              </a:rPr>
              <a:t>Typologie subjektiver Erwerbsorientierungen nicht.</a:t>
            </a:r>
            <a:endParaRPr lang="de-DE" sz="2400" dirty="0" smtClean="0">
              <a:ea typeface="Calibri"/>
              <a:cs typeface="Times New Roman" panose="02020603050405020304" pitchFamily="18" charset="0"/>
            </a:endParaRPr>
          </a:p>
        </p:txBody>
      </p:sp>
    </p:spTree>
    <p:extLst>
      <p:ext uri="{BB962C8B-B14F-4D97-AF65-F5344CB8AC3E}">
        <p14:creationId xmlns:p14="http://schemas.microsoft.com/office/powerpoint/2010/main" xmlns="" val="40397585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12000" y="404664"/>
            <a:ext cx="7920440" cy="5767535"/>
          </a:xfrm>
        </p:spPr>
        <p:txBody>
          <a:bodyPr>
            <a:normAutofit/>
          </a:bodyPr>
          <a:lstStyle/>
          <a:p>
            <a:endParaRPr lang="de-DE" dirty="0"/>
          </a:p>
          <a:p>
            <a:endParaRPr lang="de-DE" i="1" dirty="0"/>
          </a:p>
          <a:p>
            <a:pPr marL="0" indent="0">
              <a:buNone/>
            </a:pPr>
            <a:endParaRPr lang="de-DE" dirty="0"/>
          </a:p>
          <a:p>
            <a:pPr marL="0" indent="0" algn="ctr">
              <a:buNone/>
            </a:pPr>
            <a:endParaRPr lang="de-DE" i="1" dirty="0"/>
          </a:p>
          <a:p>
            <a:pPr marL="0" indent="0" algn="ctr">
              <a:buNone/>
            </a:pPr>
            <a:endParaRPr lang="de-DE" i="1" dirty="0"/>
          </a:p>
          <a:p>
            <a:pPr marL="0" indent="0" algn="ctr">
              <a:buNone/>
            </a:pPr>
            <a:endParaRPr lang="de-DE" i="1" dirty="0"/>
          </a:p>
          <a:p>
            <a:pPr marL="0" indent="0" algn="ctr">
              <a:buNone/>
            </a:pPr>
            <a:endParaRPr lang="de-DE" i="1" dirty="0"/>
          </a:p>
          <a:p>
            <a:pPr marL="0" indent="0" algn="ctr">
              <a:buNone/>
            </a:pPr>
            <a:endParaRPr lang="de-DE" i="1" dirty="0"/>
          </a:p>
          <a:p>
            <a:pPr marL="0" indent="0">
              <a:buNone/>
            </a:pPr>
            <a:r>
              <a:rPr lang="de-DE" sz="1800" i="1" dirty="0" smtClean="0"/>
              <a:t>Verteilung </a:t>
            </a:r>
            <a:r>
              <a:rPr lang="de-DE" sz="1800" i="1" dirty="0"/>
              <a:t>der ausgewerteten Interviews auf die </a:t>
            </a:r>
            <a:r>
              <a:rPr lang="de-DE" sz="1800" i="1" dirty="0" smtClean="0"/>
              <a:t>Grundtypen</a:t>
            </a:r>
          </a:p>
          <a:p>
            <a:pPr marL="0" indent="0">
              <a:buNone/>
            </a:pPr>
            <a:r>
              <a:rPr lang="de-DE" sz="1200" i="1" dirty="0" smtClean="0"/>
              <a:t>Dörre/</a:t>
            </a:r>
            <a:r>
              <a:rPr lang="de-DE" sz="1200" i="1" dirty="0" err="1" smtClean="0"/>
              <a:t>Scherschel</a:t>
            </a:r>
            <a:r>
              <a:rPr lang="de-DE" sz="1200" i="1" dirty="0" smtClean="0"/>
              <a:t>/</a:t>
            </a:r>
            <a:r>
              <a:rPr lang="de-DE" sz="1200" i="1" dirty="0" err="1" smtClean="0"/>
              <a:t>Booth</a:t>
            </a:r>
            <a:r>
              <a:rPr lang="de-DE" sz="1200" i="1" dirty="0" smtClean="0"/>
              <a:t> (2013): Bewährungsproben für die Unterschicht, S. 268</a:t>
            </a:r>
            <a:endParaRPr lang="de-DE" sz="1200" dirty="0"/>
          </a:p>
          <a:p>
            <a:endParaRPr lang="de-DE" dirty="0"/>
          </a:p>
        </p:txBody>
      </p:sp>
      <p:pic>
        <p:nvPicPr>
          <p:cNvPr id="4" name="image1.png"/>
          <p:cNvPicPr>
            <a:picLocks noChangeAspect="1"/>
          </p:cNvPicPr>
          <p:nvPr/>
        </p:nvPicPr>
        <p:blipFill>
          <a:blip r:embed="rId2" cstate="print"/>
          <a:stretch>
            <a:fillRect/>
          </a:stretch>
        </p:blipFill>
        <p:spPr>
          <a:xfrm>
            <a:off x="612000" y="2124000"/>
            <a:ext cx="7558096" cy="2043048"/>
          </a:xfrm>
          <a:prstGeom prst="rect">
            <a:avLst/>
          </a:prstGeom>
        </p:spPr>
      </p:pic>
    </p:spTree>
    <p:extLst>
      <p:ext uri="{BB962C8B-B14F-4D97-AF65-F5344CB8AC3E}">
        <p14:creationId xmlns:p14="http://schemas.microsoft.com/office/powerpoint/2010/main" xmlns="" val="2125112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png"/>
          <p:cNvPicPr>
            <a:picLocks noGrp="1" noChangeAspect="1"/>
          </p:cNvPicPr>
          <p:nvPr>
            <p:ph idx="1"/>
          </p:nvPr>
        </p:nvPicPr>
        <p:blipFill>
          <a:blip r:embed="rId2" cstate="print"/>
          <a:stretch>
            <a:fillRect/>
          </a:stretch>
        </p:blipFill>
        <p:spPr>
          <a:xfrm>
            <a:off x="648000" y="764704"/>
            <a:ext cx="4998096" cy="5712667"/>
          </a:xfrm>
          <a:prstGeom prst="rect">
            <a:avLst/>
          </a:prstGeom>
        </p:spPr>
      </p:pic>
      <p:sp>
        <p:nvSpPr>
          <p:cNvPr id="3" name="Titel 2"/>
          <p:cNvSpPr>
            <a:spLocks noGrp="1"/>
          </p:cNvSpPr>
          <p:nvPr>
            <p:ph type="title"/>
          </p:nvPr>
        </p:nvSpPr>
        <p:spPr>
          <a:xfrm>
            <a:off x="6228184" y="3429000"/>
            <a:ext cx="2376264" cy="1512168"/>
          </a:xfrm>
        </p:spPr>
        <p:txBody>
          <a:bodyPr>
            <a:normAutofit/>
          </a:bodyPr>
          <a:lstStyle/>
          <a:p>
            <a:r>
              <a:rPr lang="de-DE" sz="1800" b="0" i="1" dirty="0" smtClean="0">
                <a:solidFill>
                  <a:schemeClr val="tx2">
                    <a:lumMod val="90000"/>
                    <a:lumOff val="10000"/>
                  </a:schemeClr>
                </a:solidFill>
              </a:rPr>
              <a:t>Typus- </a:t>
            </a:r>
            <a:r>
              <a:rPr lang="de-DE" sz="1800" b="0" i="1" dirty="0">
                <a:solidFill>
                  <a:schemeClr val="tx2">
                    <a:lumMod val="90000"/>
                    <a:lumOff val="10000"/>
                  </a:schemeClr>
                </a:solidFill>
              </a:rPr>
              <a:t>und Statusveränderung im </a:t>
            </a:r>
            <a:r>
              <a:rPr lang="de-DE" sz="1800" b="0" i="1" dirty="0" smtClean="0">
                <a:solidFill>
                  <a:schemeClr val="tx2">
                    <a:lumMod val="90000"/>
                    <a:lumOff val="10000"/>
                  </a:schemeClr>
                </a:solidFill>
              </a:rPr>
              <a:t>Zeitverlauf</a:t>
            </a:r>
            <a:r>
              <a:rPr lang="de-DE" sz="2000" b="0" i="1" dirty="0" smtClean="0">
                <a:solidFill>
                  <a:schemeClr val="tx2">
                    <a:lumMod val="90000"/>
                    <a:lumOff val="10000"/>
                  </a:schemeClr>
                </a:solidFill>
              </a:rPr>
              <a:t/>
            </a:r>
            <a:br>
              <a:rPr lang="de-DE" sz="2000" b="0" i="1" dirty="0" smtClean="0">
                <a:solidFill>
                  <a:schemeClr val="tx2">
                    <a:lumMod val="90000"/>
                    <a:lumOff val="10000"/>
                  </a:schemeClr>
                </a:solidFill>
              </a:rPr>
            </a:br>
            <a:r>
              <a:rPr lang="de-DE" sz="2000" b="0" i="1" dirty="0">
                <a:solidFill>
                  <a:schemeClr val="tx2">
                    <a:lumMod val="90000"/>
                    <a:lumOff val="10000"/>
                  </a:schemeClr>
                </a:solidFill>
              </a:rPr>
              <a:t/>
            </a:r>
            <a:br>
              <a:rPr lang="de-DE" sz="2000" b="0" i="1" dirty="0">
                <a:solidFill>
                  <a:schemeClr val="tx2">
                    <a:lumMod val="90000"/>
                    <a:lumOff val="10000"/>
                  </a:schemeClr>
                </a:solidFill>
              </a:rPr>
            </a:br>
            <a:r>
              <a:rPr lang="de-DE" sz="1200" b="0" i="1" dirty="0">
                <a:solidFill>
                  <a:schemeClr val="tx2">
                    <a:lumMod val="90000"/>
                    <a:lumOff val="10000"/>
                  </a:schemeClr>
                </a:solidFill>
              </a:rPr>
              <a:t>Dörre/</a:t>
            </a:r>
            <a:r>
              <a:rPr lang="de-DE" sz="1200" b="0" i="1" dirty="0" err="1">
                <a:solidFill>
                  <a:schemeClr val="tx2">
                    <a:lumMod val="90000"/>
                    <a:lumOff val="10000"/>
                  </a:schemeClr>
                </a:solidFill>
              </a:rPr>
              <a:t>Scherschel</a:t>
            </a:r>
            <a:r>
              <a:rPr lang="de-DE" sz="1200" b="0" i="1" dirty="0">
                <a:solidFill>
                  <a:schemeClr val="tx2">
                    <a:lumMod val="90000"/>
                    <a:lumOff val="10000"/>
                  </a:schemeClr>
                </a:solidFill>
              </a:rPr>
              <a:t>/</a:t>
            </a:r>
            <a:r>
              <a:rPr lang="de-DE" sz="1200" b="0" i="1" dirty="0" err="1">
                <a:solidFill>
                  <a:schemeClr val="tx2">
                    <a:lumMod val="90000"/>
                    <a:lumOff val="10000"/>
                  </a:schemeClr>
                </a:solidFill>
              </a:rPr>
              <a:t>Booth</a:t>
            </a:r>
            <a:r>
              <a:rPr lang="de-DE" sz="1200" b="0" i="1" dirty="0">
                <a:solidFill>
                  <a:schemeClr val="tx2">
                    <a:lumMod val="90000"/>
                    <a:lumOff val="10000"/>
                  </a:schemeClr>
                </a:solidFill>
              </a:rPr>
              <a:t> (2013</a:t>
            </a:r>
            <a:r>
              <a:rPr lang="de-DE" sz="1200" b="0" i="1" dirty="0" smtClean="0">
                <a:solidFill>
                  <a:schemeClr val="tx2">
                    <a:lumMod val="90000"/>
                    <a:lumOff val="10000"/>
                  </a:schemeClr>
                </a:solidFill>
              </a:rPr>
              <a:t>): </a:t>
            </a:r>
            <a:r>
              <a:rPr lang="de-DE" sz="1200" b="0" i="1" dirty="0">
                <a:solidFill>
                  <a:schemeClr val="tx2">
                    <a:lumMod val="90000"/>
                    <a:lumOff val="10000"/>
                  </a:schemeClr>
                </a:solidFill>
              </a:rPr>
              <a:t>Bewährungsproben für die </a:t>
            </a:r>
            <a:r>
              <a:rPr lang="de-DE" sz="1200" b="0" i="1" dirty="0" smtClean="0">
                <a:solidFill>
                  <a:schemeClr val="tx2">
                    <a:lumMod val="90000"/>
                    <a:lumOff val="10000"/>
                  </a:schemeClr>
                </a:solidFill>
              </a:rPr>
              <a:t>Unterschicht, S. 270</a:t>
            </a:r>
            <a:endParaRPr lang="de-DE" sz="1200" b="0" dirty="0">
              <a:solidFill>
                <a:schemeClr val="tx2">
                  <a:lumMod val="90000"/>
                  <a:lumOff val="10000"/>
                </a:schemeClr>
              </a:solidFill>
            </a:endParaRPr>
          </a:p>
        </p:txBody>
      </p:sp>
    </p:spTree>
    <p:extLst>
      <p:ext uri="{BB962C8B-B14F-4D97-AF65-F5344CB8AC3E}">
        <p14:creationId xmlns:p14="http://schemas.microsoft.com/office/powerpoint/2010/main" xmlns="" val="42556348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448780"/>
            <a:ext cx="8219256" cy="3960440"/>
          </a:xfrm>
        </p:spPr>
        <p:txBody>
          <a:bodyPr>
            <a:noAutofit/>
          </a:bodyPr>
          <a:lstStyle/>
          <a:p>
            <a:pPr marL="0" lvl="0" indent="0" algn="ctr">
              <a:lnSpc>
                <a:spcPct val="115000"/>
              </a:lnSpc>
              <a:spcAft>
                <a:spcPts val="0"/>
              </a:spcAft>
              <a:buNone/>
            </a:pPr>
            <a:endParaRPr lang="de-DE" sz="2200" b="1" dirty="0" smtClean="0">
              <a:ea typeface="Calibri"/>
              <a:cs typeface="Times New Roman"/>
            </a:endParaRPr>
          </a:p>
          <a:p>
            <a:pPr marL="342900" lvl="0" indent="-342900">
              <a:lnSpc>
                <a:spcPct val="115000"/>
              </a:lnSpc>
              <a:spcAft>
                <a:spcPts val="0"/>
              </a:spcAft>
              <a:buFont typeface="+mj-lt"/>
              <a:buAutoNum type="arabicParenBoth"/>
            </a:pPr>
            <a:endParaRPr lang="de-DE" sz="2200" dirty="0" smtClean="0">
              <a:cs typeface="Times New Roman" panose="02020603050405020304" pitchFamily="18" charset="0"/>
            </a:endParaRPr>
          </a:p>
          <a:p>
            <a:pPr marL="457200" indent="-457200">
              <a:lnSpc>
                <a:spcPct val="115000"/>
              </a:lnSpc>
              <a:buFont typeface="+mj-lt"/>
              <a:buAutoNum type="arabicParenBoth"/>
            </a:pPr>
            <a:r>
              <a:rPr lang="de-DE" sz="2200" dirty="0" smtClean="0">
                <a:cs typeface="Times New Roman" panose="02020603050405020304" pitchFamily="18" charset="0"/>
              </a:rPr>
              <a:t>Die Anwendung </a:t>
            </a:r>
            <a:r>
              <a:rPr lang="de-DE" sz="2200" dirty="0">
                <a:cs typeface="Times New Roman" panose="02020603050405020304" pitchFamily="18" charset="0"/>
              </a:rPr>
              <a:t>strenger Zumutbarkeitsregeln steht im Zentrum von Bewährungsproben, die das aktivierende Arbeitsmarktregime konstituiert. Zumutbarkeit darf jedoch nicht auf den juristischen Kern des Begriffs reduziert werden. Die Strenge des Regimes äußert sich in unterschiedlichen Erfahrungsdimensionen, die von materieller Knappheit bis hin zu </a:t>
            </a:r>
            <a:r>
              <a:rPr lang="de-DE" sz="2200" dirty="0" smtClean="0">
                <a:cs typeface="Times New Roman" panose="02020603050405020304" pitchFamily="18" charset="0"/>
              </a:rPr>
              <a:t>Eingriffen </a:t>
            </a:r>
            <a:r>
              <a:rPr lang="de-DE" sz="2200" dirty="0">
                <a:cs typeface="Times New Roman" panose="02020603050405020304" pitchFamily="18" charset="0"/>
              </a:rPr>
              <a:t>in die Familien- und Geschlechterarrangements reichen</a:t>
            </a:r>
            <a:r>
              <a:rPr lang="de-DE" sz="2200" dirty="0" smtClean="0">
                <a:cs typeface="Times New Roman" panose="02020603050405020304" pitchFamily="18" charset="0"/>
              </a:rPr>
              <a:t>.</a:t>
            </a:r>
          </a:p>
          <a:p>
            <a:pPr marL="457200" indent="-457200">
              <a:lnSpc>
                <a:spcPct val="115000"/>
              </a:lnSpc>
              <a:buFont typeface="+mj-lt"/>
              <a:buAutoNum type="arabicParenBoth"/>
            </a:pPr>
            <a:endParaRPr lang="de-DE" sz="2200" dirty="0" smtClean="0">
              <a:cs typeface="Times New Roman" panose="02020603050405020304" pitchFamily="18" charset="0"/>
            </a:endParaRPr>
          </a:p>
          <a:p>
            <a:pPr marL="457200" indent="-457200">
              <a:lnSpc>
                <a:spcPct val="115000"/>
              </a:lnSpc>
              <a:buFont typeface="+mj-lt"/>
              <a:buAutoNum type="arabicParenBoth"/>
            </a:pPr>
            <a:endParaRPr lang="de-DE" sz="2200" dirty="0" smtClean="0">
              <a:cs typeface="Times New Roman" panose="02020603050405020304" pitchFamily="18" charset="0"/>
            </a:endParaRPr>
          </a:p>
        </p:txBody>
      </p:sp>
      <p:sp>
        <p:nvSpPr>
          <p:cNvPr id="4" name="Titel 3"/>
          <p:cNvSpPr>
            <a:spLocks noGrp="1"/>
          </p:cNvSpPr>
          <p:nvPr>
            <p:ph type="title"/>
          </p:nvPr>
        </p:nvSpPr>
        <p:spPr/>
        <p:txBody>
          <a:bodyPr/>
          <a:lstStyle/>
          <a:p>
            <a:endParaRPr lang="de-DE"/>
          </a:p>
        </p:txBody>
      </p:sp>
    </p:spTree>
    <p:extLst>
      <p:ext uri="{BB962C8B-B14F-4D97-AF65-F5344CB8AC3E}">
        <p14:creationId xmlns:p14="http://schemas.microsoft.com/office/powerpoint/2010/main" xmlns="" val="13372261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620688"/>
            <a:ext cx="8219256" cy="5976664"/>
          </a:xfrm>
        </p:spPr>
        <p:txBody>
          <a:bodyPr>
            <a:noAutofit/>
          </a:bodyPr>
          <a:lstStyle/>
          <a:p>
            <a:pPr marL="457200" lvl="1" indent="-457200">
              <a:lnSpc>
                <a:spcPct val="115000"/>
              </a:lnSpc>
              <a:buClr>
                <a:schemeClr val="accent1"/>
              </a:buClr>
              <a:buFont typeface="+mj-lt"/>
              <a:buAutoNum type="arabicParenBoth" startAt="2"/>
            </a:pPr>
            <a:r>
              <a:rPr lang="de-DE" sz="2200" dirty="0" smtClean="0">
                <a:cs typeface="Times New Roman" panose="02020603050405020304" pitchFamily="18" charset="0"/>
              </a:rPr>
              <a:t>Während </a:t>
            </a:r>
            <a:r>
              <a:rPr lang="de-DE" sz="2200" dirty="0">
                <a:cs typeface="Times New Roman" panose="02020603050405020304" pitchFamily="18" charset="0"/>
              </a:rPr>
              <a:t>manche Befragte die Kontrollpraktiken als Teil einer vertraglichen Vereinbarung akzeptieren, beschreibt die Mehrzahl das Wettkampfregime als bürokratischen Zwangsapparat, der einige privilegiert, andere abwertet und jene, die langfristig im Leistungsbezug bleiben müssen, stigmatisiert</a:t>
            </a:r>
          </a:p>
          <a:p>
            <a:pPr marL="457200" indent="-457200">
              <a:lnSpc>
                <a:spcPct val="115000"/>
              </a:lnSpc>
              <a:buFont typeface="+mj-lt"/>
              <a:buAutoNum type="arabicParenBoth" startAt="3"/>
            </a:pPr>
            <a:endParaRPr lang="de-DE" sz="2200" dirty="0" smtClean="0">
              <a:cs typeface="Times New Roman" panose="02020603050405020304" pitchFamily="18" charset="0"/>
            </a:endParaRPr>
          </a:p>
          <a:p>
            <a:pPr marL="457200" indent="-457200">
              <a:lnSpc>
                <a:spcPct val="115000"/>
              </a:lnSpc>
              <a:buFont typeface="+mj-lt"/>
              <a:buAutoNum type="arabicParenBoth" startAt="3"/>
            </a:pPr>
            <a:r>
              <a:rPr lang="de-DE" sz="2200" dirty="0" smtClean="0">
                <a:cs typeface="Times New Roman" panose="02020603050405020304" pitchFamily="18" charset="0"/>
              </a:rPr>
              <a:t>Bürokratischem </a:t>
            </a:r>
            <a:r>
              <a:rPr lang="de-DE" sz="2200" dirty="0">
                <a:cs typeface="Times New Roman" panose="02020603050405020304" pitchFamily="18" charset="0"/>
              </a:rPr>
              <a:t>Zwang begegnen die Leistungsbezieher mit eigensinnigen Praktiken. Die eigentümliche Wirkung so geführter Kraftproben besteht darin, dass die Leistungsbezieherinnen sich als Angehörige einer stigmatisierten Gruppe wahrnehmen</a:t>
            </a:r>
            <a:r>
              <a:rPr lang="de-DE" sz="2200" dirty="0" smtClean="0">
                <a:cs typeface="Times New Roman" panose="02020603050405020304" pitchFamily="18" charset="0"/>
              </a:rPr>
              <a:t>.</a:t>
            </a:r>
          </a:p>
          <a:p>
            <a:pPr marL="457200" indent="-457200">
              <a:lnSpc>
                <a:spcPct val="115000"/>
              </a:lnSpc>
              <a:buFont typeface="+mj-lt"/>
              <a:buAutoNum type="arabicParenBoth" startAt="3"/>
            </a:pPr>
            <a:endParaRPr lang="de-DE" sz="2200" dirty="0" smtClean="0">
              <a:cs typeface="Times New Roman" panose="02020603050405020304" pitchFamily="18" charset="0"/>
            </a:endParaRPr>
          </a:p>
          <a:p>
            <a:pPr marL="457200" indent="-457200">
              <a:lnSpc>
                <a:spcPct val="115000"/>
              </a:lnSpc>
              <a:buFont typeface="+mj-lt"/>
              <a:buAutoNum type="arabicParenBoth" startAt="3"/>
            </a:pPr>
            <a:r>
              <a:rPr lang="de-DE" sz="2200" dirty="0" smtClean="0">
                <a:cs typeface="Times New Roman" panose="02020603050405020304" pitchFamily="18" charset="0"/>
              </a:rPr>
              <a:t>Nicht </a:t>
            </a:r>
            <a:r>
              <a:rPr lang="de-DE" sz="2200" dirty="0">
                <a:cs typeface="Times New Roman" panose="02020603050405020304" pitchFamily="18" charset="0"/>
              </a:rPr>
              <a:t>wegen, sondern trotz strenger Zumutbarkeitsregeln gelingen Befragten individuelle Positionsverbesserungen. Die große Mehrzahl zirkuliert jedoch zwischen prekärer Beschäftigung, sozial geförderter Ersatzarbeit und längeren Phasen der Erwerbslosigkeit</a:t>
            </a:r>
            <a:r>
              <a:rPr lang="de-DE" sz="2200" dirty="0" smtClean="0">
                <a:cs typeface="Times New Roman" panose="02020603050405020304" pitchFamily="18" charset="0"/>
              </a:rPr>
              <a:t>.</a:t>
            </a:r>
            <a:endParaRPr lang="de-DE" sz="2200" dirty="0">
              <a:cs typeface="Times New Roman" panose="02020603050405020304" pitchFamily="18" charset="0"/>
            </a:endParaRPr>
          </a:p>
        </p:txBody>
      </p:sp>
    </p:spTree>
    <p:extLst>
      <p:ext uri="{BB962C8B-B14F-4D97-AF65-F5344CB8AC3E}">
        <p14:creationId xmlns:p14="http://schemas.microsoft.com/office/powerpoint/2010/main" xmlns="" val="31365372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045841"/>
            <a:ext cx="8075240" cy="5119463"/>
          </a:xfrm>
        </p:spPr>
        <p:txBody>
          <a:bodyPr>
            <a:noAutofit/>
          </a:bodyPr>
          <a:lstStyle/>
          <a:p>
            <a:pPr marL="0" indent="0">
              <a:buNone/>
            </a:pPr>
            <a:r>
              <a:rPr lang="de-DE" sz="2000" i="1" dirty="0" smtClean="0">
                <a:latin typeface="Times New Roman" panose="02020603050405020304" pitchFamily="18" charset="0"/>
                <a:cs typeface="Times New Roman" panose="02020603050405020304" pitchFamily="18" charset="0"/>
              </a:rPr>
              <a:t>»… </a:t>
            </a:r>
            <a:r>
              <a:rPr lang="de-DE" sz="2000" i="1" dirty="0">
                <a:latin typeface="Times New Roman" panose="02020603050405020304" pitchFamily="18" charset="0"/>
                <a:cs typeface="Times New Roman" panose="02020603050405020304" pitchFamily="18" charset="0"/>
              </a:rPr>
              <a:t>da hat sie mich wieder vorgeladen, meine Leistungsrechnerin, die Frau M., </a:t>
            </a:r>
            <a:r>
              <a:rPr lang="de-DE" sz="2000" i="1" dirty="0" smtClean="0">
                <a:latin typeface="Times New Roman" panose="02020603050405020304" pitchFamily="18" charset="0"/>
                <a:cs typeface="Times New Roman" panose="02020603050405020304" pitchFamily="18" charset="0"/>
              </a:rPr>
              <a:t>was das </a:t>
            </a:r>
            <a:r>
              <a:rPr lang="de-DE" sz="2000" i="1" dirty="0">
                <a:latin typeface="Times New Roman" panose="02020603050405020304" pitchFamily="18" charset="0"/>
                <a:cs typeface="Times New Roman" panose="02020603050405020304" pitchFamily="18" charset="0"/>
              </a:rPr>
              <a:t>da soll, meine Ablehnung, sie liest das so, als wenn ich jede Wohnung ablesen, </a:t>
            </a:r>
            <a:r>
              <a:rPr lang="de-DE" sz="2000" i="1" dirty="0" smtClean="0">
                <a:latin typeface="Times New Roman" panose="02020603050405020304" pitchFamily="18" charset="0"/>
                <a:cs typeface="Times New Roman" panose="02020603050405020304" pitchFamily="18" charset="0"/>
              </a:rPr>
              <a:t>äh, ablehnen </a:t>
            </a:r>
            <a:r>
              <a:rPr lang="de-DE" sz="2000" i="1" dirty="0">
                <a:latin typeface="Times New Roman" panose="02020603050405020304" pitchFamily="18" charset="0"/>
                <a:cs typeface="Times New Roman" panose="02020603050405020304" pitchFamily="18" charset="0"/>
              </a:rPr>
              <a:t>würde, und da muss man ja nun vorsichtig sein mit den Äußerungen, </a:t>
            </a:r>
            <a:r>
              <a:rPr lang="de-DE" sz="2000" i="1" dirty="0" smtClean="0">
                <a:latin typeface="Times New Roman" panose="02020603050405020304" pitchFamily="18" charset="0"/>
                <a:cs typeface="Times New Roman" panose="02020603050405020304" pitchFamily="18" charset="0"/>
              </a:rPr>
              <a:t>ja. Da </a:t>
            </a:r>
            <a:r>
              <a:rPr lang="de-DE" sz="2000" i="1" dirty="0">
                <a:latin typeface="Times New Roman" panose="02020603050405020304" pitchFamily="18" charset="0"/>
                <a:cs typeface="Times New Roman" panose="02020603050405020304" pitchFamily="18" charset="0"/>
              </a:rPr>
              <a:t>hab ich gesagt: ›Ich zieh auf keinen Fall in so n </a:t>
            </a:r>
            <a:r>
              <a:rPr lang="de-DE" sz="2000" i="1" dirty="0" err="1">
                <a:latin typeface="Times New Roman" panose="02020603050405020304" pitchFamily="18" charset="0"/>
                <a:cs typeface="Times New Roman" panose="02020603050405020304" pitchFamily="18" charset="0"/>
              </a:rPr>
              <a:t>Assiblock</a:t>
            </a:r>
            <a:r>
              <a:rPr lang="de-DE" sz="2000" i="1" dirty="0">
                <a:latin typeface="Times New Roman" panose="02020603050405020304" pitchFamily="18" charset="0"/>
                <a:cs typeface="Times New Roman" panose="02020603050405020304" pitchFamily="18" charset="0"/>
              </a:rPr>
              <a:t>, weil ich hab n </a:t>
            </a:r>
            <a:r>
              <a:rPr lang="de-DE" sz="2000" i="1" dirty="0" smtClean="0">
                <a:latin typeface="Times New Roman" panose="02020603050405020304" pitchFamily="18" charset="0"/>
                <a:cs typeface="Times New Roman" panose="02020603050405020304" pitchFamily="18" charset="0"/>
              </a:rPr>
              <a:t>vernünftiges soziales </a:t>
            </a:r>
            <a:r>
              <a:rPr lang="de-DE" sz="2000" i="1" dirty="0">
                <a:latin typeface="Times New Roman" panose="02020603050405020304" pitchFamily="18" charset="0"/>
                <a:cs typeface="Times New Roman" panose="02020603050405020304" pitchFamily="18" charset="0"/>
              </a:rPr>
              <a:t>Umfeld hier, und da möchte ich auch bleiben‹, sag ich, ›sonst könnt </a:t>
            </a:r>
            <a:r>
              <a:rPr lang="de-DE" sz="2000" i="1" dirty="0" smtClean="0">
                <a:latin typeface="Times New Roman" panose="02020603050405020304" pitchFamily="18" charset="0"/>
                <a:cs typeface="Times New Roman" panose="02020603050405020304" pitchFamily="18" charset="0"/>
              </a:rPr>
              <a:t>ihr mich </a:t>
            </a:r>
            <a:r>
              <a:rPr lang="de-DE" sz="2000" i="1" dirty="0">
                <a:latin typeface="Times New Roman" panose="02020603050405020304" pitchFamily="18" charset="0"/>
                <a:cs typeface="Times New Roman" panose="02020603050405020304" pitchFamily="18" charset="0"/>
              </a:rPr>
              <a:t>gleich in die Klapsmühle bringen oder ich springe dann vom Balkon.‹ Ach, </a:t>
            </a:r>
            <a:r>
              <a:rPr lang="de-DE" sz="2000" i="1" dirty="0" smtClean="0">
                <a:latin typeface="Times New Roman" panose="02020603050405020304" pitchFamily="18" charset="0"/>
                <a:cs typeface="Times New Roman" panose="02020603050405020304" pitchFamily="18" charset="0"/>
              </a:rPr>
              <a:t>da war </a:t>
            </a:r>
            <a:r>
              <a:rPr lang="de-DE" sz="2000" i="1" dirty="0">
                <a:latin typeface="Times New Roman" panose="02020603050405020304" pitchFamily="18" charset="0"/>
                <a:cs typeface="Times New Roman" panose="02020603050405020304" pitchFamily="18" charset="0"/>
              </a:rPr>
              <a:t>ich bei meiner Ärztin, hab der das erzählt, da hat ich n Termin und da hat </a:t>
            </a:r>
            <a:r>
              <a:rPr lang="de-DE" sz="2000" i="1" dirty="0" smtClean="0">
                <a:latin typeface="Times New Roman" panose="02020603050405020304" pitchFamily="18" charset="0"/>
                <a:cs typeface="Times New Roman" panose="02020603050405020304" pitchFamily="18" charset="0"/>
              </a:rPr>
              <a:t>die mir </a:t>
            </a:r>
            <a:r>
              <a:rPr lang="de-DE" sz="2000" i="1" dirty="0">
                <a:latin typeface="Times New Roman" panose="02020603050405020304" pitchFamily="18" charset="0"/>
                <a:cs typeface="Times New Roman" panose="02020603050405020304" pitchFamily="18" charset="0"/>
              </a:rPr>
              <a:t>sofort n Attest geschrieben. Sag ich […]: ›Wenn das hier so weiter geht und </a:t>
            </a:r>
            <a:r>
              <a:rPr lang="de-DE" sz="2000" i="1" dirty="0" smtClean="0">
                <a:latin typeface="Times New Roman" panose="02020603050405020304" pitchFamily="18" charset="0"/>
                <a:cs typeface="Times New Roman" panose="02020603050405020304" pitchFamily="18" charset="0"/>
              </a:rPr>
              <a:t>die jetzt </a:t>
            </a:r>
            <a:r>
              <a:rPr lang="de-DE" sz="2000" i="1" dirty="0">
                <a:latin typeface="Times New Roman" panose="02020603050405020304" pitchFamily="18" charset="0"/>
                <a:cs typeface="Times New Roman" panose="02020603050405020304" pitchFamily="18" charset="0"/>
              </a:rPr>
              <a:t>Druck machen‹, sag ich, ›spring ich vom Balkon.‹ So aus Quatsch </a:t>
            </a:r>
            <a:r>
              <a:rPr lang="de-DE" sz="2000" i="1" dirty="0" smtClean="0">
                <a:latin typeface="Times New Roman" panose="02020603050405020304" pitchFamily="18" charset="0"/>
                <a:cs typeface="Times New Roman" panose="02020603050405020304" pitchFamily="18" charset="0"/>
              </a:rPr>
              <a:t>eigentlich mehr</a:t>
            </a:r>
            <a:r>
              <a:rPr lang="de-DE" sz="2000" i="1" dirty="0">
                <a:latin typeface="Times New Roman" panose="02020603050405020304" pitchFamily="18" charset="0"/>
                <a:cs typeface="Times New Roman" panose="02020603050405020304" pitchFamily="18" charset="0"/>
              </a:rPr>
              <a:t>, ja: ›… spring ich vom Balkon.‹« </a:t>
            </a:r>
            <a:endParaRPr lang="de-DE" sz="2000" i="1" dirty="0" smtClean="0">
              <a:latin typeface="Times New Roman" panose="02020603050405020304" pitchFamily="18" charset="0"/>
              <a:cs typeface="Times New Roman" panose="02020603050405020304" pitchFamily="18" charset="0"/>
            </a:endParaRPr>
          </a:p>
          <a:p>
            <a:pPr marL="0" indent="0">
              <a:buNone/>
            </a:pPr>
            <a:r>
              <a:rPr lang="de-DE" sz="1900" dirty="0" smtClean="0">
                <a:cs typeface="Times New Roman" panose="02020603050405020304" pitchFamily="18" charset="0"/>
              </a:rPr>
              <a:t>(</a:t>
            </a:r>
            <a:r>
              <a:rPr lang="de-DE" sz="1900" dirty="0">
                <a:cs typeface="Times New Roman" panose="02020603050405020304" pitchFamily="18" charset="0"/>
              </a:rPr>
              <a:t>Frau Richter, </a:t>
            </a:r>
            <a:r>
              <a:rPr lang="de-DE" sz="1900" dirty="0" smtClean="0">
                <a:cs typeface="Times New Roman" panose="02020603050405020304" pitchFamily="18" charset="0"/>
              </a:rPr>
              <a:t>51 </a:t>
            </a:r>
            <a:r>
              <a:rPr lang="de-DE" sz="1900" dirty="0">
                <a:cs typeface="Times New Roman" panose="02020603050405020304" pitchFamily="18" charset="0"/>
              </a:rPr>
              <a:t>Jahre alt, erwerbslos</a:t>
            </a:r>
            <a:r>
              <a:rPr lang="de-DE" sz="1900" dirty="0" smtClean="0">
                <a:cs typeface="Times New Roman" panose="02020603050405020304" pitchFamily="18" charset="0"/>
              </a:rPr>
              <a:t>)</a:t>
            </a:r>
            <a:endParaRPr lang="de-DE" sz="1900" dirty="0">
              <a:cs typeface="Times New Roman" panose="02020603050405020304" pitchFamily="18" charset="0"/>
            </a:endParaRPr>
          </a:p>
          <a:p>
            <a:pPr marL="0" indent="0" algn="ctr">
              <a:buNone/>
            </a:pPr>
            <a:endParaRPr lang="de-DE" i="1" dirty="0"/>
          </a:p>
          <a:p>
            <a:pPr marL="0" indent="0" algn="ctr">
              <a:buNone/>
            </a:pPr>
            <a:endParaRPr lang="de-DE" i="1" dirty="0"/>
          </a:p>
          <a:p>
            <a:pPr marL="0" indent="0" algn="ctr">
              <a:buNone/>
            </a:pPr>
            <a:endParaRPr lang="de-DE" i="1" dirty="0"/>
          </a:p>
          <a:p>
            <a:pPr marL="0" indent="0" algn="ctr">
              <a:buNone/>
            </a:pPr>
            <a:endParaRPr lang="de-DE" i="1" dirty="0"/>
          </a:p>
        </p:txBody>
      </p:sp>
    </p:spTree>
    <p:extLst>
      <p:ext uri="{BB962C8B-B14F-4D97-AF65-F5344CB8AC3E}">
        <p14:creationId xmlns:p14="http://schemas.microsoft.com/office/powerpoint/2010/main" xmlns="" val="24031890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34380" y="1503649"/>
            <a:ext cx="8075240" cy="3850703"/>
          </a:xfrm>
        </p:spPr>
        <p:txBody>
          <a:bodyPr>
            <a:noAutofit/>
          </a:bodyPr>
          <a:lstStyle/>
          <a:p>
            <a:pPr marL="0" indent="0">
              <a:buNone/>
            </a:pPr>
            <a:r>
              <a:rPr lang="de-DE" sz="2000" i="1" dirty="0" smtClean="0">
                <a:latin typeface="Times New Roman" panose="02020603050405020304" pitchFamily="18" charset="0"/>
                <a:cs typeface="Times New Roman" panose="02020603050405020304" pitchFamily="18" charset="0"/>
              </a:rPr>
              <a:t>»</a:t>
            </a:r>
            <a:r>
              <a:rPr lang="de-DE" sz="2000" i="1" dirty="0">
                <a:latin typeface="Times New Roman" panose="02020603050405020304" pitchFamily="18" charset="0"/>
                <a:cs typeface="Times New Roman" panose="02020603050405020304" pitchFamily="18" charset="0"/>
              </a:rPr>
              <a:t>Es spielt keine Rolle, dass man Jahrzehnte in Lohn und Brot war, einen </a:t>
            </a:r>
            <a:r>
              <a:rPr lang="de-DE" sz="2000" i="1" dirty="0" smtClean="0">
                <a:latin typeface="Times New Roman" panose="02020603050405020304" pitchFamily="18" charset="0"/>
                <a:cs typeface="Times New Roman" panose="02020603050405020304" pitchFamily="18" charset="0"/>
              </a:rPr>
              <a:t>gewissen Lebensstandard </a:t>
            </a:r>
            <a:r>
              <a:rPr lang="de-DE" sz="2000" i="1" dirty="0">
                <a:latin typeface="Times New Roman" panose="02020603050405020304" pitchFamily="18" charset="0"/>
                <a:cs typeface="Times New Roman" panose="02020603050405020304" pitchFamily="18" charset="0"/>
              </a:rPr>
              <a:t>[hatte], Werte sind ja eh nicht, aber man hat ein bürgerliches </a:t>
            </a:r>
            <a:r>
              <a:rPr lang="de-DE" sz="2000" i="1" dirty="0" smtClean="0">
                <a:latin typeface="Times New Roman" panose="02020603050405020304" pitchFamily="18" charset="0"/>
                <a:cs typeface="Times New Roman" panose="02020603050405020304" pitchFamily="18" charset="0"/>
              </a:rPr>
              <a:t>Leben geführt </a:t>
            </a:r>
            <a:r>
              <a:rPr lang="de-DE" sz="2000" i="1" dirty="0">
                <a:latin typeface="Times New Roman" panose="02020603050405020304" pitchFamily="18" charset="0"/>
                <a:cs typeface="Times New Roman" panose="02020603050405020304" pitchFamily="18" charset="0"/>
              </a:rPr>
              <a:t>und da wird man jetzt rausgekickt. […] Und, also dieses Finanzielle </a:t>
            </a:r>
            <a:r>
              <a:rPr lang="de-DE" sz="2000" i="1" dirty="0" smtClean="0">
                <a:latin typeface="Times New Roman" panose="02020603050405020304" pitchFamily="18" charset="0"/>
                <a:cs typeface="Times New Roman" panose="02020603050405020304" pitchFamily="18" charset="0"/>
              </a:rPr>
              <a:t>ist schwer</a:t>
            </a:r>
            <a:r>
              <a:rPr lang="de-DE" sz="2000" i="1" dirty="0">
                <a:latin typeface="Times New Roman" panose="02020603050405020304" pitchFamily="18" charset="0"/>
                <a:cs typeface="Times New Roman" panose="02020603050405020304" pitchFamily="18" charset="0"/>
              </a:rPr>
              <a:t>, aber das ist nicht der Punkt, sondern dieser soziale Abstieg… Also, man </a:t>
            </a:r>
            <a:r>
              <a:rPr lang="de-DE" sz="2000" i="1" dirty="0" smtClean="0">
                <a:latin typeface="Times New Roman" panose="02020603050405020304" pitchFamily="18" charset="0"/>
                <a:cs typeface="Times New Roman" panose="02020603050405020304" pitchFamily="18" charset="0"/>
              </a:rPr>
              <a:t>fühlt sich </a:t>
            </a:r>
            <a:r>
              <a:rPr lang="de-DE" sz="2000" i="1" dirty="0">
                <a:latin typeface="Times New Roman" panose="02020603050405020304" pitchFamily="18" charset="0"/>
                <a:cs typeface="Times New Roman" panose="02020603050405020304" pitchFamily="18" charset="0"/>
              </a:rPr>
              <a:t>wie ein Mensch zweiter, dritter Klasse. Und die Behandlung auf den Ämtern </a:t>
            </a:r>
            <a:r>
              <a:rPr lang="de-DE" sz="2000" i="1" dirty="0" smtClean="0">
                <a:latin typeface="Times New Roman" panose="02020603050405020304" pitchFamily="18" charset="0"/>
                <a:cs typeface="Times New Roman" panose="02020603050405020304" pitchFamily="18" charset="0"/>
              </a:rPr>
              <a:t>ist auch </a:t>
            </a:r>
            <a:r>
              <a:rPr lang="de-DE" sz="2000" i="1" dirty="0">
                <a:latin typeface="Times New Roman" panose="02020603050405020304" pitchFamily="18" charset="0"/>
                <a:cs typeface="Times New Roman" panose="02020603050405020304" pitchFamily="18" charset="0"/>
              </a:rPr>
              <a:t>nicht besser, denn das, was die dort in den PCs haben, ist ja nicht die Vita </a:t>
            </a:r>
            <a:r>
              <a:rPr lang="de-DE" sz="2000" i="1" dirty="0" smtClean="0">
                <a:latin typeface="Times New Roman" panose="02020603050405020304" pitchFamily="18" charset="0"/>
                <a:cs typeface="Times New Roman" panose="02020603050405020304" pitchFamily="18" charset="0"/>
              </a:rPr>
              <a:t>der Betroffenen</a:t>
            </a:r>
            <a:r>
              <a:rPr lang="de-DE" sz="2000" i="1" dirty="0">
                <a:latin typeface="Times New Roman" panose="02020603050405020304" pitchFamily="18" charset="0"/>
                <a:cs typeface="Times New Roman" panose="02020603050405020304" pitchFamily="18" charset="0"/>
              </a:rPr>
              <a:t>, sondern halt eben die letzten fünf Jahre.« </a:t>
            </a:r>
            <a:endParaRPr lang="de-DE" sz="2000" i="1" dirty="0" smtClean="0">
              <a:latin typeface="Times New Roman" panose="02020603050405020304" pitchFamily="18" charset="0"/>
              <a:cs typeface="Times New Roman" panose="02020603050405020304" pitchFamily="18" charset="0"/>
            </a:endParaRPr>
          </a:p>
          <a:p>
            <a:pPr marL="0" indent="0">
              <a:buNone/>
            </a:pPr>
            <a:r>
              <a:rPr lang="de-DE" sz="1900" dirty="0" smtClean="0">
                <a:cs typeface="Times New Roman" panose="02020603050405020304" pitchFamily="18" charset="0"/>
              </a:rPr>
              <a:t>(</a:t>
            </a:r>
            <a:r>
              <a:rPr lang="de-DE" sz="1900" dirty="0">
                <a:cs typeface="Times New Roman" panose="02020603050405020304" pitchFamily="18" charset="0"/>
              </a:rPr>
              <a:t>Frau Moritz, 9: Jahre </a:t>
            </a:r>
            <a:r>
              <a:rPr lang="de-DE" sz="1900" dirty="0" smtClean="0">
                <a:cs typeface="Times New Roman" panose="02020603050405020304" pitchFamily="18" charset="0"/>
              </a:rPr>
              <a:t>alt, erwerbslos</a:t>
            </a:r>
            <a:r>
              <a:rPr lang="de-DE" sz="1900" dirty="0">
                <a:cs typeface="Times New Roman" panose="02020603050405020304" pitchFamily="18" charset="0"/>
              </a:rPr>
              <a:t>)</a:t>
            </a:r>
          </a:p>
          <a:p>
            <a:pPr marL="0" indent="0" algn="ctr">
              <a:buNone/>
            </a:pPr>
            <a:endParaRPr lang="de-DE" i="1" dirty="0"/>
          </a:p>
          <a:p>
            <a:pPr marL="0" indent="0" algn="ctr">
              <a:buNone/>
            </a:pPr>
            <a:endParaRPr lang="de-DE" i="1" dirty="0"/>
          </a:p>
          <a:p>
            <a:pPr marL="0" indent="0" algn="ctr">
              <a:buNone/>
            </a:pPr>
            <a:endParaRPr lang="de-DE" i="1" dirty="0"/>
          </a:p>
        </p:txBody>
      </p:sp>
    </p:spTree>
    <p:extLst>
      <p:ext uri="{BB962C8B-B14F-4D97-AF65-F5344CB8AC3E}">
        <p14:creationId xmlns:p14="http://schemas.microsoft.com/office/powerpoint/2010/main" xmlns="" val="35720094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34380" y="908720"/>
            <a:ext cx="8075240" cy="5256584"/>
          </a:xfrm>
        </p:spPr>
        <p:txBody>
          <a:bodyPr>
            <a:noAutofit/>
          </a:bodyPr>
          <a:lstStyle/>
          <a:p>
            <a:pPr marL="0" indent="0">
              <a:buNone/>
            </a:pPr>
            <a:r>
              <a:rPr lang="de-DE" sz="1800" i="1" dirty="0" smtClean="0">
                <a:latin typeface="Times New Roman" panose="02020603050405020304" pitchFamily="18" charset="0"/>
                <a:cs typeface="Times New Roman" panose="02020603050405020304" pitchFamily="18" charset="0"/>
              </a:rPr>
              <a:t>»</a:t>
            </a:r>
            <a:r>
              <a:rPr lang="de-DE" sz="1800" i="1" dirty="0">
                <a:latin typeface="Times New Roman" panose="02020603050405020304" pitchFamily="18" charset="0"/>
                <a:cs typeface="Times New Roman" panose="02020603050405020304" pitchFamily="18" charset="0"/>
              </a:rPr>
              <a:t>Und mit dem bin ich auch gut klargekommen, und der hat mich </a:t>
            </a:r>
            <a:r>
              <a:rPr lang="de-DE" sz="1800" i="1" dirty="0" smtClean="0">
                <a:latin typeface="Times New Roman" panose="02020603050405020304" pitchFamily="18" charset="0"/>
                <a:cs typeface="Times New Roman" panose="02020603050405020304" pitchFamily="18" charset="0"/>
              </a:rPr>
              <a:t>auch mit Würde behandelt </a:t>
            </a:r>
            <a:r>
              <a:rPr lang="de-DE" sz="1800" i="1" dirty="0">
                <a:latin typeface="Times New Roman" panose="02020603050405020304" pitchFamily="18" charset="0"/>
                <a:cs typeface="Times New Roman" panose="02020603050405020304" pitchFamily="18" charset="0"/>
              </a:rPr>
              <a:t>als Mensch, und das hat… Also, da waren </a:t>
            </a:r>
            <a:r>
              <a:rPr lang="de-DE" sz="1800" i="1" dirty="0" smtClean="0">
                <a:latin typeface="Times New Roman" panose="02020603050405020304" pitchFamily="18" charset="0"/>
                <a:cs typeface="Times New Roman" panose="02020603050405020304" pitchFamily="18" charset="0"/>
              </a:rPr>
              <a:t>noch andere </a:t>
            </a:r>
            <a:r>
              <a:rPr lang="de-DE" sz="1800" i="1" dirty="0">
                <a:latin typeface="Times New Roman" panose="02020603050405020304" pitchFamily="18" charset="0"/>
                <a:cs typeface="Times New Roman" panose="02020603050405020304" pitchFamily="18" charset="0"/>
              </a:rPr>
              <a:t>Bearbeiter, </a:t>
            </a:r>
            <a:r>
              <a:rPr lang="de-DE" sz="1800" i="1" dirty="0" smtClean="0">
                <a:latin typeface="Times New Roman" panose="02020603050405020304" pitchFamily="18" charset="0"/>
                <a:cs typeface="Times New Roman" panose="02020603050405020304" pitchFamily="18" charset="0"/>
              </a:rPr>
              <a:t>die noch </a:t>
            </a:r>
            <a:r>
              <a:rPr lang="de-DE" sz="1800" i="1" dirty="0">
                <a:latin typeface="Times New Roman" panose="02020603050405020304" pitchFamily="18" charset="0"/>
                <a:cs typeface="Times New Roman" panose="02020603050405020304" pitchFamily="18" charset="0"/>
              </a:rPr>
              <a:t>normal waren. Mit Hartz IV ist da so </a:t>
            </a:r>
            <a:r>
              <a:rPr lang="de-DE" sz="1800" i="1" dirty="0" smtClean="0">
                <a:latin typeface="Times New Roman" panose="02020603050405020304" pitchFamily="18" charset="0"/>
                <a:cs typeface="Times New Roman" panose="02020603050405020304" pitchFamily="18" charset="0"/>
              </a:rPr>
              <a:t>eine Änderung </a:t>
            </a:r>
            <a:r>
              <a:rPr lang="de-DE" sz="1800" i="1" dirty="0">
                <a:latin typeface="Times New Roman" panose="02020603050405020304" pitchFamily="18" charset="0"/>
                <a:cs typeface="Times New Roman" panose="02020603050405020304" pitchFamily="18" charset="0"/>
              </a:rPr>
              <a:t>des Verhaltens dieser </a:t>
            </a:r>
            <a:r>
              <a:rPr lang="de-DE" sz="1800" i="1" dirty="0" smtClean="0">
                <a:latin typeface="Times New Roman" panose="02020603050405020304" pitchFamily="18" charset="0"/>
                <a:cs typeface="Times New Roman" panose="02020603050405020304" pitchFamily="18" charset="0"/>
              </a:rPr>
              <a:t>Mitarbeiter gekommen</a:t>
            </a:r>
            <a:r>
              <a:rPr lang="de-DE" sz="1800" i="1" dirty="0">
                <a:latin typeface="Times New Roman" panose="02020603050405020304" pitchFamily="18" charset="0"/>
                <a:cs typeface="Times New Roman" panose="02020603050405020304" pitchFamily="18" charset="0"/>
              </a:rPr>
              <a:t>. Die </a:t>
            </a:r>
            <a:r>
              <a:rPr lang="de-DE" sz="1800" i="1" dirty="0" smtClean="0">
                <a:latin typeface="Times New Roman" panose="02020603050405020304" pitchFamily="18" charset="0"/>
                <a:cs typeface="Times New Roman" panose="02020603050405020304" pitchFamily="18" charset="0"/>
              </a:rPr>
              <a:t>haben dort </a:t>
            </a:r>
            <a:r>
              <a:rPr lang="de-DE" sz="1800" i="1" dirty="0">
                <a:latin typeface="Times New Roman" panose="02020603050405020304" pitchFamily="18" charset="0"/>
                <a:cs typeface="Times New Roman" panose="02020603050405020304" pitchFamily="18" charset="0"/>
              </a:rPr>
              <a:t>ne Schulung bekommen. Die sind rhetorisch </a:t>
            </a:r>
            <a:r>
              <a:rPr lang="de-DE" sz="1800" i="1" dirty="0" smtClean="0">
                <a:latin typeface="Times New Roman" panose="02020603050405020304" pitchFamily="18" charset="0"/>
                <a:cs typeface="Times New Roman" panose="02020603050405020304" pitchFamily="18" charset="0"/>
              </a:rPr>
              <a:t>so gut </a:t>
            </a:r>
            <a:r>
              <a:rPr lang="de-DE" sz="1800" i="1" dirty="0">
                <a:latin typeface="Times New Roman" panose="02020603050405020304" pitchFamily="18" charset="0"/>
                <a:cs typeface="Times New Roman" panose="02020603050405020304" pitchFamily="18" charset="0"/>
              </a:rPr>
              <a:t>drauf, </a:t>
            </a:r>
            <a:r>
              <a:rPr lang="de-DE" sz="1800" i="1" dirty="0" smtClean="0">
                <a:latin typeface="Times New Roman" panose="02020603050405020304" pitchFamily="18" charset="0"/>
                <a:cs typeface="Times New Roman" panose="02020603050405020304" pitchFamily="18" charset="0"/>
              </a:rPr>
              <a:t>die reden </a:t>
            </a:r>
            <a:r>
              <a:rPr lang="de-DE" sz="1800" i="1" dirty="0">
                <a:latin typeface="Times New Roman" panose="02020603050405020304" pitchFamily="18" charset="0"/>
                <a:cs typeface="Times New Roman" panose="02020603050405020304" pitchFamily="18" charset="0"/>
              </a:rPr>
              <a:t>die Leute untern Tisch. Man kann da gar nicht gegen an, </a:t>
            </a:r>
            <a:r>
              <a:rPr lang="de-DE" sz="1800" i="1" dirty="0" smtClean="0">
                <a:latin typeface="Times New Roman" panose="02020603050405020304" pitchFamily="18" charset="0"/>
                <a:cs typeface="Times New Roman" panose="02020603050405020304" pitchFamily="18" charset="0"/>
              </a:rPr>
              <a:t>weil sie </a:t>
            </a:r>
            <a:r>
              <a:rPr lang="de-DE" sz="1800" i="1" dirty="0">
                <a:latin typeface="Times New Roman" panose="02020603050405020304" pitchFamily="18" charset="0"/>
                <a:cs typeface="Times New Roman" panose="02020603050405020304" pitchFamily="18" charset="0"/>
              </a:rPr>
              <a:t>einen gar nicht zu Wort kommen lassen. Und immer mit </a:t>
            </a:r>
            <a:r>
              <a:rPr lang="de-DE" sz="1800" i="1" dirty="0" smtClean="0">
                <a:latin typeface="Times New Roman" panose="02020603050405020304" pitchFamily="18" charset="0"/>
                <a:cs typeface="Times New Roman" panose="02020603050405020304" pitchFamily="18" charset="0"/>
              </a:rPr>
              <a:t>diesen Vorwürfen</a:t>
            </a:r>
            <a:r>
              <a:rPr lang="de-DE" sz="1800" i="1" dirty="0">
                <a:latin typeface="Times New Roman" panose="02020603050405020304" pitchFamily="18" charset="0"/>
                <a:cs typeface="Times New Roman" panose="02020603050405020304" pitchFamily="18" charset="0"/>
              </a:rPr>
              <a:t>. </a:t>
            </a:r>
            <a:r>
              <a:rPr lang="de-DE" sz="1800" i="1" dirty="0" smtClean="0">
                <a:latin typeface="Times New Roman" panose="02020603050405020304" pitchFamily="18" charset="0"/>
                <a:cs typeface="Times New Roman" panose="02020603050405020304" pitchFamily="18" charset="0"/>
              </a:rPr>
              <a:t>Vorwürfe, Vorwürfe</a:t>
            </a:r>
            <a:r>
              <a:rPr lang="de-DE" sz="1800" i="1" dirty="0">
                <a:latin typeface="Times New Roman" panose="02020603050405020304" pitchFamily="18" charset="0"/>
                <a:cs typeface="Times New Roman" panose="02020603050405020304" pitchFamily="18" charset="0"/>
              </a:rPr>
              <a:t>, Vorwürfe. Und da scheren die </a:t>
            </a:r>
            <a:r>
              <a:rPr lang="de-DE" sz="1800" i="1" dirty="0" smtClean="0">
                <a:latin typeface="Times New Roman" panose="02020603050405020304" pitchFamily="18" charset="0"/>
                <a:cs typeface="Times New Roman" panose="02020603050405020304" pitchFamily="18" charset="0"/>
              </a:rPr>
              <a:t>alle über </a:t>
            </a:r>
            <a:r>
              <a:rPr lang="de-DE" sz="1800" i="1" dirty="0">
                <a:latin typeface="Times New Roman" panose="02020603050405020304" pitchFamily="18" charset="0"/>
                <a:cs typeface="Times New Roman" panose="02020603050405020304" pitchFamily="18" charset="0"/>
              </a:rPr>
              <a:t>einen Kamm. Ich zieh </a:t>
            </a:r>
            <a:r>
              <a:rPr lang="de-DE" sz="1800" i="1" dirty="0" smtClean="0">
                <a:latin typeface="Times New Roman" panose="02020603050405020304" pitchFamily="18" charset="0"/>
                <a:cs typeface="Times New Roman" panose="02020603050405020304" pitchFamily="18" charset="0"/>
              </a:rPr>
              <a:t>mich schon </a:t>
            </a:r>
            <a:r>
              <a:rPr lang="de-DE" sz="1800" i="1" dirty="0">
                <a:latin typeface="Times New Roman" panose="02020603050405020304" pitchFamily="18" charset="0"/>
                <a:cs typeface="Times New Roman" panose="02020603050405020304" pitchFamily="18" charset="0"/>
              </a:rPr>
              <a:t>immer chic an, wenn ich </a:t>
            </a:r>
            <a:r>
              <a:rPr lang="de-DE" sz="1800" i="1" dirty="0" smtClean="0">
                <a:latin typeface="Times New Roman" panose="02020603050405020304" pitchFamily="18" charset="0"/>
                <a:cs typeface="Times New Roman" panose="02020603050405020304" pitchFamily="18" charset="0"/>
              </a:rPr>
              <a:t>da hingehe</a:t>
            </a:r>
            <a:r>
              <a:rPr lang="de-DE" sz="1800" i="1" dirty="0">
                <a:latin typeface="Times New Roman" panose="02020603050405020304" pitchFamily="18" charset="0"/>
                <a:cs typeface="Times New Roman" panose="02020603050405020304" pitchFamily="18" charset="0"/>
              </a:rPr>
              <a:t>, mittlerweile. Damit die </a:t>
            </a:r>
            <a:r>
              <a:rPr lang="de-DE" sz="1800" i="1" dirty="0" err="1">
                <a:latin typeface="Times New Roman" panose="02020603050405020304" pitchFamily="18" charset="0"/>
                <a:cs typeface="Times New Roman" panose="02020603050405020304" pitchFamily="18" charset="0"/>
              </a:rPr>
              <a:t>nich</a:t>
            </a:r>
            <a:r>
              <a:rPr lang="de-DE" sz="1800" i="1" dirty="0">
                <a:latin typeface="Times New Roman" panose="02020603050405020304" pitchFamily="18" charset="0"/>
                <a:cs typeface="Times New Roman" panose="02020603050405020304" pitchFamily="18" charset="0"/>
              </a:rPr>
              <a:t> </a:t>
            </a:r>
            <a:r>
              <a:rPr lang="de-DE" sz="1800" i="1" dirty="0" smtClean="0">
                <a:latin typeface="Times New Roman" panose="02020603050405020304" pitchFamily="18" charset="0"/>
                <a:cs typeface="Times New Roman" panose="02020603050405020304" pitchFamily="18" charset="0"/>
              </a:rPr>
              <a:t>denken, da </a:t>
            </a:r>
            <a:r>
              <a:rPr lang="de-DE" sz="1800" i="1" dirty="0">
                <a:latin typeface="Times New Roman" panose="02020603050405020304" pitchFamily="18" charset="0"/>
                <a:cs typeface="Times New Roman" panose="02020603050405020304" pitchFamily="18" charset="0"/>
              </a:rPr>
              <a:t>kommt so </a:t>
            </a:r>
            <a:r>
              <a:rPr lang="de-DE" sz="1800" i="1" dirty="0" smtClean="0">
                <a:latin typeface="Times New Roman" panose="02020603050405020304" pitchFamily="18" charset="0"/>
                <a:cs typeface="Times New Roman" panose="02020603050405020304" pitchFamily="18" charset="0"/>
              </a:rPr>
              <a:t>ne Asoziale</a:t>
            </a:r>
            <a:r>
              <a:rPr lang="de-DE" sz="1800" i="1" dirty="0">
                <a:latin typeface="Times New Roman" panose="02020603050405020304" pitchFamily="18" charset="0"/>
                <a:cs typeface="Times New Roman" panose="02020603050405020304" pitchFamily="18" charset="0"/>
              </a:rPr>
              <a:t>, aber das ist […] egal ob ich mich parfümiere oder </a:t>
            </a:r>
            <a:r>
              <a:rPr lang="de-DE" sz="1800" i="1" dirty="0" err="1" smtClean="0">
                <a:latin typeface="Times New Roman" panose="02020603050405020304" pitchFamily="18" charset="0"/>
                <a:cs typeface="Times New Roman" panose="02020603050405020304" pitchFamily="18" charset="0"/>
              </a:rPr>
              <a:t>nich</a:t>
            </a:r>
            <a:r>
              <a:rPr lang="de-DE" sz="1800" i="1" dirty="0" smtClean="0">
                <a:latin typeface="Times New Roman" panose="02020603050405020304" pitchFamily="18" charset="0"/>
                <a:cs typeface="Times New Roman" panose="02020603050405020304" pitchFamily="18" charset="0"/>
              </a:rPr>
              <a:t>. Ich hab </a:t>
            </a:r>
            <a:r>
              <a:rPr lang="de-DE" sz="1800" i="1" dirty="0">
                <a:latin typeface="Times New Roman" panose="02020603050405020304" pitchFamily="18" charset="0"/>
                <a:cs typeface="Times New Roman" panose="02020603050405020304" pitchFamily="18" charset="0"/>
              </a:rPr>
              <a:t>ja jedes Mal Durchfallattacken bevor ich da hin </a:t>
            </a:r>
            <a:r>
              <a:rPr lang="de-DE" sz="1800" i="1" dirty="0" smtClean="0">
                <a:latin typeface="Times New Roman" panose="02020603050405020304" pitchFamily="18" charset="0"/>
                <a:cs typeface="Times New Roman" panose="02020603050405020304" pitchFamily="18" charset="0"/>
              </a:rPr>
              <a:t>muss, mittlerweile</a:t>
            </a:r>
            <a:r>
              <a:rPr lang="de-DE" sz="1800" i="1" dirty="0">
                <a:latin typeface="Times New Roman" panose="02020603050405020304" pitchFamily="18" charset="0"/>
                <a:cs typeface="Times New Roman" panose="02020603050405020304" pitchFamily="18" charset="0"/>
              </a:rPr>
              <a:t>. </a:t>
            </a:r>
            <a:r>
              <a:rPr lang="de-DE" sz="1800" i="1" dirty="0" smtClean="0">
                <a:latin typeface="Times New Roman" panose="02020603050405020304" pitchFamily="18" charset="0"/>
                <a:cs typeface="Times New Roman" panose="02020603050405020304" pitchFamily="18" charset="0"/>
              </a:rPr>
              <a:t>Also ich </a:t>
            </a:r>
            <a:r>
              <a:rPr lang="de-DE" sz="1800" i="1" dirty="0">
                <a:latin typeface="Times New Roman" panose="02020603050405020304" pitchFamily="18" charset="0"/>
                <a:cs typeface="Times New Roman" panose="02020603050405020304" pitchFamily="18" charset="0"/>
              </a:rPr>
              <a:t>muss da Medikamente einnehmen, weil mich </a:t>
            </a:r>
            <a:r>
              <a:rPr lang="de-DE" sz="1800" i="1" dirty="0" smtClean="0">
                <a:latin typeface="Times New Roman" panose="02020603050405020304" pitchFamily="18" charset="0"/>
                <a:cs typeface="Times New Roman" panose="02020603050405020304" pitchFamily="18" charset="0"/>
              </a:rPr>
              <a:t>das so </a:t>
            </a:r>
            <a:r>
              <a:rPr lang="de-DE" sz="1800" i="1" dirty="0">
                <a:latin typeface="Times New Roman" panose="02020603050405020304" pitchFamily="18" charset="0"/>
                <a:cs typeface="Times New Roman" panose="02020603050405020304" pitchFamily="18" charset="0"/>
              </a:rPr>
              <a:t>aufregt alles. Das hab </a:t>
            </a:r>
            <a:r>
              <a:rPr lang="de-DE" sz="1800" i="1" dirty="0" smtClean="0">
                <a:latin typeface="Times New Roman" panose="02020603050405020304" pitchFamily="18" charset="0"/>
                <a:cs typeface="Times New Roman" panose="02020603050405020304" pitchFamily="18" charset="0"/>
              </a:rPr>
              <a:t>ich ihr </a:t>
            </a:r>
            <a:r>
              <a:rPr lang="de-DE" sz="1800" i="1" dirty="0">
                <a:latin typeface="Times New Roman" panose="02020603050405020304" pitchFamily="18" charset="0"/>
                <a:cs typeface="Times New Roman" panose="02020603050405020304" pitchFamily="18" charset="0"/>
              </a:rPr>
              <a:t>auch gesagt, der Frau da. ›Ach, </a:t>
            </a:r>
            <a:r>
              <a:rPr lang="de-DE" sz="1800" i="1" dirty="0" smtClean="0">
                <a:latin typeface="Times New Roman" panose="02020603050405020304" pitchFamily="18" charset="0"/>
                <a:cs typeface="Times New Roman" panose="02020603050405020304" pitchFamily="18" charset="0"/>
              </a:rPr>
              <a:t>sie bekommen </a:t>
            </a:r>
            <a:r>
              <a:rPr lang="de-DE" sz="1800" i="1" dirty="0">
                <a:latin typeface="Times New Roman" panose="02020603050405020304" pitchFamily="18" charset="0"/>
                <a:cs typeface="Times New Roman" panose="02020603050405020304" pitchFamily="18" charset="0"/>
              </a:rPr>
              <a:t>wegen mir Durchfall?‹ Ich sag: ›</a:t>
            </a:r>
            <a:r>
              <a:rPr lang="de-DE" sz="1800" i="1" dirty="0" smtClean="0">
                <a:latin typeface="Times New Roman" panose="02020603050405020304" pitchFamily="18" charset="0"/>
                <a:cs typeface="Times New Roman" panose="02020603050405020304" pitchFamily="18" charset="0"/>
              </a:rPr>
              <a:t>Ja klar</a:t>
            </a:r>
            <a:r>
              <a:rPr lang="de-DE" sz="1800" i="1" dirty="0">
                <a:latin typeface="Times New Roman" panose="02020603050405020304" pitchFamily="18" charset="0"/>
                <a:cs typeface="Times New Roman" panose="02020603050405020304" pitchFamily="18" charset="0"/>
              </a:rPr>
              <a:t>, wegen ihnen </a:t>
            </a:r>
            <a:r>
              <a:rPr lang="de-DE" sz="1800" i="1" dirty="0" smtClean="0">
                <a:latin typeface="Times New Roman" panose="02020603050405020304" pitchFamily="18" charset="0"/>
                <a:cs typeface="Times New Roman" panose="02020603050405020304" pitchFamily="18" charset="0"/>
              </a:rPr>
              <a:t>und ihrem </a:t>
            </a:r>
            <a:r>
              <a:rPr lang="de-DE" sz="1800" i="1" dirty="0">
                <a:latin typeface="Times New Roman" panose="02020603050405020304" pitchFamily="18" charset="0"/>
                <a:cs typeface="Times New Roman" panose="02020603050405020304" pitchFamily="18" charset="0"/>
              </a:rPr>
              <a:t>Amt.‹ Ich sag: ›So ist das, bin ich schon richtig krank.‹«</a:t>
            </a:r>
          </a:p>
          <a:p>
            <a:pPr marL="0" indent="0">
              <a:buNone/>
            </a:pPr>
            <a:r>
              <a:rPr lang="de-DE" sz="1900" dirty="0">
                <a:cs typeface="Times New Roman" panose="02020603050405020304" pitchFamily="18" charset="0"/>
              </a:rPr>
              <a:t>(Frau Schulz, </a:t>
            </a:r>
            <a:r>
              <a:rPr lang="de-DE" sz="1900" dirty="0" smtClean="0">
                <a:cs typeface="Times New Roman" panose="02020603050405020304" pitchFamily="18" charset="0"/>
              </a:rPr>
              <a:t>46 </a:t>
            </a:r>
            <a:r>
              <a:rPr lang="de-DE" sz="1900" dirty="0">
                <a:cs typeface="Times New Roman" panose="02020603050405020304" pitchFamily="18" charset="0"/>
              </a:rPr>
              <a:t>Jahre alt, erwerbslos)</a:t>
            </a:r>
          </a:p>
          <a:p>
            <a:pPr marL="0" indent="0" algn="ctr">
              <a:buNone/>
            </a:pPr>
            <a:endParaRPr lang="de-DE" i="1" dirty="0"/>
          </a:p>
          <a:p>
            <a:pPr marL="0" indent="0" algn="ctr">
              <a:buNone/>
            </a:pPr>
            <a:endParaRPr lang="de-DE" i="1" dirty="0"/>
          </a:p>
        </p:txBody>
      </p:sp>
    </p:spTree>
    <p:extLst>
      <p:ext uri="{BB962C8B-B14F-4D97-AF65-F5344CB8AC3E}">
        <p14:creationId xmlns:p14="http://schemas.microsoft.com/office/powerpoint/2010/main" xmlns="" val="27166080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836712"/>
            <a:ext cx="8219256" cy="5256584"/>
          </a:xfrm>
        </p:spPr>
        <p:txBody>
          <a:bodyPr>
            <a:noAutofit/>
          </a:bodyPr>
          <a:lstStyle/>
          <a:p>
            <a:pPr marL="457200" indent="-457200">
              <a:lnSpc>
                <a:spcPct val="115000"/>
              </a:lnSpc>
              <a:buFont typeface="+mj-lt"/>
              <a:buAutoNum type="arabicParenBoth"/>
            </a:pPr>
            <a:r>
              <a:rPr lang="de-DE" sz="2400" dirty="0" smtClean="0">
                <a:cs typeface="Times New Roman" panose="02020603050405020304" pitchFamily="18" charset="0"/>
              </a:rPr>
              <a:t>Im </a:t>
            </a:r>
            <a:r>
              <a:rPr lang="de-DE" sz="2400" dirty="0">
                <a:cs typeface="Times New Roman" panose="02020603050405020304" pitchFamily="18" charset="0"/>
              </a:rPr>
              <a:t>Ost-West-Vergleich dominieren die Gemeinsamkeiten bei den Erwerbsorientierungen und in der Wettkampfpraxis die Unterschiede; gravierende Divergenzen machen sich noch immer bei der Frauenerwerbstätigkeit bemerkbar.</a:t>
            </a:r>
          </a:p>
          <a:p>
            <a:pPr marL="457200" indent="-457200">
              <a:lnSpc>
                <a:spcPct val="115000"/>
              </a:lnSpc>
              <a:buFont typeface="+mj-lt"/>
              <a:buAutoNum type="arabicParenBoth"/>
            </a:pPr>
            <a:endParaRPr lang="de-DE" sz="2400" dirty="0" smtClean="0">
              <a:cs typeface="Times New Roman" panose="02020603050405020304" pitchFamily="18" charset="0"/>
            </a:endParaRPr>
          </a:p>
          <a:p>
            <a:pPr marL="457200" indent="-457200">
              <a:lnSpc>
                <a:spcPct val="115000"/>
              </a:lnSpc>
              <a:buFont typeface="+mj-lt"/>
              <a:buAutoNum type="arabicParenBoth"/>
            </a:pPr>
            <a:r>
              <a:rPr lang="de-DE" sz="2400" dirty="0" smtClean="0">
                <a:cs typeface="Times New Roman" panose="02020603050405020304" pitchFamily="18" charset="0"/>
              </a:rPr>
              <a:t>In der </a:t>
            </a:r>
            <a:r>
              <a:rPr lang="de-DE" sz="2400" dirty="0">
                <a:cs typeface="Times New Roman" panose="02020603050405020304" pitchFamily="18" charset="0"/>
              </a:rPr>
              <a:t>Zone der Fürsorge </a:t>
            </a:r>
            <a:r>
              <a:rPr lang="de-DE" sz="2400" dirty="0" smtClean="0">
                <a:cs typeface="Times New Roman" panose="02020603050405020304" pitchFamily="18" charset="0"/>
              </a:rPr>
              <a:t>findet </a:t>
            </a:r>
            <a:r>
              <a:rPr lang="de-DE" sz="2400" dirty="0">
                <a:cs typeface="Times New Roman" panose="02020603050405020304" pitchFamily="18" charset="0"/>
              </a:rPr>
              <a:t>eine Homogenisierung sozialer </a:t>
            </a:r>
            <a:r>
              <a:rPr lang="de-DE" sz="2400" dirty="0" smtClean="0">
                <a:cs typeface="Times New Roman" panose="02020603050405020304" pitchFamily="18" charset="0"/>
              </a:rPr>
              <a:t>Netzwerke statt</a:t>
            </a:r>
            <a:r>
              <a:rPr lang="de-DE" sz="2400" dirty="0">
                <a:cs typeface="Times New Roman" panose="02020603050405020304" pitchFamily="18" charset="0"/>
              </a:rPr>
              <a:t>. Die Hypothese, der zufolge lang andauernde </a:t>
            </a:r>
            <a:r>
              <a:rPr lang="de-DE" sz="2400" dirty="0" smtClean="0">
                <a:cs typeface="Times New Roman" panose="02020603050405020304" pitchFamily="18" charset="0"/>
              </a:rPr>
              <a:t>Beschäftigungsunsicherheit mit </a:t>
            </a:r>
            <a:r>
              <a:rPr lang="de-DE" sz="2400" dirty="0">
                <a:cs typeface="Times New Roman" panose="02020603050405020304" pitchFamily="18" charset="0"/>
              </a:rPr>
              <a:t>einer Erosion sozialer Netze einhergeht, lässt sich </a:t>
            </a:r>
            <a:r>
              <a:rPr lang="de-DE" sz="2400" dirty="0" smtClean="0">
                <a:cs typeface="Times New Roman" panose="02020603050405020304" pitchFamily="18" charset="0"/>
              </a:rPr>
              <a:t>nicht bestätigen</a:t>
            </a:r>
            <a:r>
              <a:rPr lang="de-DE" sz="2400" dirty="0">
                <a:cs typeface="Times New Roman" panose="02020603050405020304" pitchFamily="18" charset="0"/>
              </a:rPr>
              <a:t>. Stattdessen </a:t>
            </a:r>
            <a:r>
              <a:rPr lang="de-DE" sz="2400" dirty="0" smtClean="0">
                <a:cs typeface="Times New Roman" panose="02020603050405020304" pitchFamily="18" charset="0"/>
              </a:rPr>
              <a:t>finden </a:t>
            </a:r>
            <a:r>
              <a:rPr lang="de-DE" sz="2400" dirty="0">
                <a:cs typeface="Times New Roman" panose="02020603050405020304" pitchFamily="18" charset="0"/>
              </a:rPr>
              <a:t>sich höchst unterschiedliche Strategien </a:t>
            </a:r>
            <a:r>
              <a:rPr lang="de-DE" sz="2400" dirty="0" smtClean="0">
                <a:cs typeface="Times New Roman" panose="02020603050405020304" pitchFamily="18" charset="0"/>
              </a:rPr>
              <a:t>zur Gestaltung von Netzwerkbeziehungen</a:t>
            </a:r>
            <a:r>
              <a:rPr lang="de-DE" sz="2400" dirty="0">
                <a:cs typeface="Times New Roman" panose="02020603050405020304" pitchFamily="18" charset="0"/>
              </a:rPr>
              <a:t>. Diese Strategievielfalt spricht </a:t>
            </a:r>
            <a:r>
              <a:rPr lang="de-DE" sz="2400" dirty="0" smtClean="0">
                <a:cs typeface="Times New Roman" panose="02020603050405020304" pitchFamily="18" charset="0"/>
              </a:rPr>
              <a:t>für den </a:t>
            </a:r>
            <a:r>
              <a:rPr lang="de-DE" sz="2400" dirty="0">
                <a:cs typeface="Times New Roman" panose="02020603050405020304" pitchFamily="18" charset="0"/>
              </a:rPr>
              <a:t>Eigensinn der Akteure und ist nicht unmittelbar aus einer </a:t>
            </a:r>
            <a:r>
              <a:rPr lang="de-DE" sz="2400" dirty="0" smtClean="0">
                <a:cs typeface="Times New Roman" panose="02020603050405020304" pitchFamily="18" charset="0"/>
              </a:rPr>
              <a:t>Erwerbslage heraus </a:t>
            </a:r>
            <a:r>
              <a:rPr lang="de-DE" sz="2400" dirty="0">
                <a:cs typeface="Times New Roman" panose="02020603050405020304" pitchFamily="18" charset="0"/>
              </a:rPr>
              <a:t>erklärbar.</a:t>
            </a:r>
          </a:p>
        </p:txBody>
      </p:sp>
    </p:spTree>
    <p:extLst>
      <p:ext uri="{BB962C8B-B14F-4D97-AF65-F5344CB8AC3E}">
        <p14:creationId xmlns:p14="http://schemas.microsoft.com/office/powerpoint/2010/main" xmlns="" val="23975007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99592" y="5517232"/>
            <a:ext cx="7344816" cy="955129"/>
          </a:xfrm>
        </p:spPr>
        <p:txBody>
          <a:bodyPr>
            <a:noAutofit/>
          </a:bodyPr>
          <a:lstStyle/>
          <a:p>
            <a:pPr marL="0" indent="0">
              <a:buNone/>
            </a:pPr>
            <a:r>
              <a:rPr lang="de-DE" sz="1600" i="1" dirty="0" smtClean="0">
                <a:cs typeface="Times New Roman" panose="02020603050405020304" pitchFamily="18" charset="0"/>
              </a:rPr>
              <a:t>Bewältigungsmuster </a:t>
            </a:r>
            <a:r>
              <a:rPr lang="de-DE" sz="1600" i="1" dirty="0">
                <a:cs typeface="Times New Roman" panose="02020603050405020304" pitchFamily="18" charset="0"/>
              </a:rPr>
              <a:t>von Erwerbslosigkeit und prekärer Beschäftigung nach Handlungsorientierungen und den bei der Bewältigung dominanten Beziehungsarten</a:t>
            </a:r>
            <a:endParaRPr lang="de-DE" sz="1600" dirty="0">
              <a:cs typeface="Times New Roman" panose="02020603050405020304" pitchFamily="18" charset="0"/>
            </a:endParaRPr>
          </a:p>
          <a:p>
            <a:pPr marL="0" indent="0">
              <a:buNone/>
            </a:pPr>
            <a:r>
              <a:rPr lang="de-DE" sz="1400" i="1" dirty="0">
                <a:cs typeface="Times New Roman" panose="02020603050405020304" pitchFamily="18" charset="0"/>
              </a:rPr>
              <a:t>(Quelle: </a:t>
            </a:r>
            <a:r>
              <a:rPr lang="de-DE" sz="1400" i="1" dirty="0" err="1">
                <a:cs typeface="Times New Roman" panose="02020603050405020304" pitchFamily="18" charset="0"/>
              </a:rPr>
              <a:t>Marquardsen</a:t>
            </a:r>
            <a:r>
              <a:rPr lang="de-DE" sz="1400" i="1" dirty="0">
                <a:cs typeface="Times New Roman" panose="02020603050405020304" pitchFamily="18" charset="0"/>
              </a:rPr>
              <a:t> 2012: 250</a:t>
            </a:r>
            <a:r>
              <a:rPr lang="de-DE" sz="1400" i="1" dirty="0" smtClean="0">
                <a:cs typeface="Times New Roman" panose="02020603050405020304" pitchFamily="18" charset="0"/>
              </a:rPr>
              <a:t>)</a:t>
            </a:r>
            <a:endParaRPr lang="de-DE" sz="1400" dirty="0">
              <a:cs typeface="Times New Roman" panose="02020603050405020304" pitchFamily="18" charset="0"/>
            </a:endParaRPr>
          </a:p>
        </p:txBody>
      </p:sp>
      <p:pic>
        <p:nvPicPr>
          <p:cNvPr id="5" name="Grafik 4"/>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16200" y="990952"/>
            <a:ext cx="7311601" cy="4526280"/>
          </a:xfrm>
          <a:prstGeom prst="rect">
            <a:avLst/>
          </a:prstGeom>
          <a:noFill/>
          <a:ln>
            <a:noFill/>
          </a:ln>
        </p:spPr>
      </p:pic>
    </p:spTree>
    <p:extLst>
      <p:ext uri="{BB962C8B-B14F-4D97-AF65-F5344CB8AC3E}">
        <p14:creationId xmlns:p14="http://schemas.microsoft.com/office/powerpoint/2010/main" xmlns="" val="1094490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467544" y="5733255"/>
            <a:ext cx="8100392" cy="461665"/>
          </a:xfrm>
          <a:prstGeom prst="rect">
            <a:avLst/>
          </a:prstGeom>
        </p:spPr>
        <p:txBody>
          <a:bodyPr wrap="square">
            <a:spAutoFit/>
          </a:bodyPr>
          <a:lstStyle/>
          <a:p>
            <a:pPr lvl="0"/>
            <a:r>
              <a:rPr lang="de-DE" sz="1200" i="1" dirty="0">
                <a:solidFill>
                  <a:schemeClr val="tx2">
                    <a:lumMod val="90000"/>
                    <a:lumOff val="10000"/>
                  </a:schemeClr>
                </a:solidFill>
              </a:rPr>
              <a:t>Quelle: </a:t>
            </a:r>
            <a:r>
              <a:rPr lang="de-DE" sz="1200" i="1" dirty="0">
                <a:solidFill>
                  <a:schemeClr val="tx2">
                    <a:lumMod val="90000"/>
                    <a:lumOff val="10000"/>
                  </a:schemeClr>
                </a:solidFill>
                <a:hlinkClick r:id="rId2"/>
              </a:rPr>
              <a:t>http://www.berliner-zeitung.de/</a:t>
            </a:r>
            <a:r>
              <a:rPr lang="de-DE" sz="1200" i="1" dirty="0" err="1">
                <a:solidFill>
                  <a:schemeClr val="tx2">
                    <a:lumMod val="90000"/>
                    <a:lumOff val="10000"/>
                  </a:schemeClr>
                </a:solidFill>
                <a:hlinkClick r:id="rId2"/>
              </a:rPr>
              <a:t>politik</a:t>
            </a:r>
            <a:r>
              <a:rPr lang="de-DE" sz="1200" i="1" dirty="0">
                <a:solidFill>
                  <a:schemeClr val="tx2">
                    <a:lumMod val="90000"/>
                    <a:lumOff val="10000"/>
                  </a:schemeClr>
                </a:solidFill>
                <a:hlinkClick r:id="rId2"/>
              </a:rPr>
              <a:t>/</a:t>
            </a:r>
            <a:r>
              <a:rPr lang="de-DE" sz="1200" i="1" dirty="0" err="1">
                <a:solidFill>
                  <a:schemeClr val="tx2">
                    <a:lumMod val="90000"/>
                    <a:lumOff val="10000"/>
                  </a:schemeClr>
                </a:solidFill>
                <a:hlinkClick r:id="rId2"/>
              </a:rPr>
              <a:t>langzeitarbeitslose-hartz-iv-wirkt---wie-ein-stigma</a:t>
            </a:r>
            <a:r>
              <a:rPr lang="de-DE" sz="1200" i="1" dirty="0">
                <a:solidFill>
                  <a:schemeClr val="tx2">
                    <a:lumMod val="90000"/>
                    <a:lumOff val="10000"/>
                  </a:schemeClr>
                </a:solidFill>
                <a:hlinkClick r:id="rId2"/>
              </a:rPr>
              <a:t>,10808018,23949570.html</a:t>
            </a:r>
            <a:r>
              <a:rPr lang="de-DE" sz="1200" i="1" dirty="0">
                <a:solidFill>
                  <a:schemeClr val="tx2">
                    <a:lumMod val="90000"/>
                    <a:lumOff val="10000"/>
                  </a:schemeClr>
                </a:solidFill>
              </a:rPr>
              <a:t>, Stand 02.09.2013</a:t>
            </a:r>
          </a:p>
        </p:txBody>
      </p:sp>
      <p:pic>
        <p:nvPicPr>
          <p:cNvPr id="5" name="Inhaltsplatzhalter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3676" y="969739"/>
            <a:ext cx="8076756" cy="4691509"/>
          </a:xfrm>
          <a:prstGeom prst="rect">
            <a:avLst/>
          </a:prstGeom>
        </p:spPr>
      </p:pic>
    </p:spTree>
    <p:extLst>
      <p:ext uri="{BB962C8B-B14F-4D97-AF65-F5344CB8AC3E}">
        <p14:creationId xmlns:p14="http://schemas.microsoft.com/office/powerpoint/2010/main" xmlns="" val="27208577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628800"/>
            <a:ext cx="8219256" cy="3312368"/>
          </a:xfrm>
        </p:spPr>
        <p:txBody>
          <a:bodyPr>
            <a:noAutofit/>
          </a:bodyPr>
          <a:lstStyle/>
          <a:p>
            <a:pPr marL="457200" indent="-457200">
              <a:lnSpc>
                <a:spcPct val="115000"/>
              </a:lnSpc>
              <a:buFont typeface="+mj-lt"/>
              <a:buAutoNum type="arabicParenBoth" startAt="3"/>
            </a:pPr>
            <a:r>
              <a:rPr lang="de-DE" sz="2400" dirty="0" smtClean="0">
                <a:cs typeface="Times New Roman" panose="02020603050405020304" pitchFamily="18" charset="0"/>
              </a:rPr>
              <a:t>Im </a:t>
            </a:r>
            <a:r>
              <a:rPr lang="de-DE" sz="2400" dirty="0">
                <a:cs typeface="Times New Roman" panose="02020603050405020304" pitchFamily="18" charset="0"/>
              </a:rPr>
              <a:t>Verlauf der Erwerbslosigkeit und des Leistungsbezugs stellen sich </a:t>
            </a:r>
            <a:r>
              <a:rPr lang="de-DE" sz="2400" dirty="0" err="1" smtClean="0">
                <a:cs typeface="Times New Roman" panose="02020603050405020304" pitchFamily="18" charset="0"/>
              </a:rPr>
              <a:t>biographische</a:t>
            </a:r>
            <a:r>
              <a:rPr lang="de-DE" sz="2400" dirty="0" smtClean="0">
                <a:cs typeface="Times New Roman" panose="02020603050405020304" pitchFamily="18" charset="0"/>
              </a:rPr>
              <a:t> Umschlagpunkte </a:t>
            </a:r>
            <a:r>
              <a:rPr lang="de-DE" sz="2400" dirty="0">
                <a:cs typeface="Times New Roman" panose="02020603050405020304" pitchFamily="18" charset="0"/>
              </a:rPr>
              <a:t>ein, an denen </a:t>
            </a:r>
            <a:r>
              <a:rPr lang="de-DE" sz="2400" dirty="0" smtClean="0">
                <a:cs typeface="Times New Roman" panose="02020603050405020304" pitchFamily="18" charset="0"/>
              </a:rPr>
              <a:t>ein Arrangement </a:t>
            </a:r>
            <a:r>
              <a:rPr lang="de-DE" sz="2400" dirty="0">
                <a:cs typeface="Times New Roman" panose="02020603050405020304" pitchFamily="18" charset="0"/>
              </a:rPr>
              <a:t>mit </a:t>
            </a:r>
            <a:r>
              <a:rPr lang="de-DE" sz="2400" dirty="0" smtClean="0">
                <a:cs typeface="Times New Roman" panose="02020603050405020304" pitchFamily="18" charset="0"/>
              </a:rPr>
              <a:t>widrigen Verhältnissen </a:t>
            </a:r>
            <a:r>
              <a:rPr lang="de-DE" sz="2400" dirty="0">
                <a:cs typeface="Times New Roman" panose="02020603050405020304" pitchFamily="18" charset="0"/>
              </a:rPr>
              <a:t>erfolgt. Es sind die Körper der Befragten, die – als </a:t>
            </a:r>
            <a:r>
              <a:rPr lang="de-DE" sz="2400" dirty="0" smtClean="0">
                <a:cs typeface="Times New Roman" panose="02020603050405020304" pitchFamily="18" charset="0"/>
              </a:rPr>
              <a:t>nonverbaler Ausdruck </a:t>
            </a:r>
            <a:r>
              <a:rPr lang="de-DE" sz="2400" dirty="0">
                <a:cs typeface="Times New Roman" panose="02020603050405020304" pitchFamily="18" charset="0"/>
              </a:rPr>
              <a:t>von Leidenserfahrung und Leidabwehr – das Bild von »</a:t>
            </a:r>
            <a:r>
              <a:rPr lang="de-DE" sz="2400" dirty="0" smtClean="0">
                <a:cs typeface="Times New Roman" panose="02020603050405020304" pitchFamily="18" charset="0"/>
              </a:rPr>
              <a:t>glücklichen Sklaven</a:t>
            </a:r>
            <a:r>
              <a:rPr lang="de-DE" sz="2400" dirty="0">
                <a:cs typeface="Times New Roman" panose="02020603050405020304" pitchFamily="18" charset="0"/>
              </a:rPr>
              <a:t>«, sprich: von zufriedenen </a:t>
            </a:r>
            <a:r>
              <a:rPr lang="de-DE" sz="2400" dirty="0" smtClean="0">
                <a:cs typeface="Times New Roman" panose="02020603050405020304" pitchFamily="18" charset="0"/>
              </a:rPr>
              <a:t>Langzeitarbeitslosen, widerlegen</a:t>
            </a:r>
            <a:r>
              <a:rPr lang="de-DE" sz="2400" dirty="0">
                <a:cs typeface="Times New Roman" panose="02020603050405020304" pitchFamily="18" charset="0"/>
              </a:rPr>
              <a:t>.</a:t>
            </a:r>
            <a:endParaRPr lang="de-DE" sz="2400" dirty="0" smtClean="0">
              <a:cs typeface="Times New Roman" panose="02020603050405020304" pitchFamily="18" charset="0"/>
            </a:endParaRPr>
          </a:p>
        </p:txBody>
      </p:sp>
    </p:spTree>
    <p:extLst>
      <p:ext uri="{BB962C8B-B14F-4D97-AF65-F5344CB8AC3E}">
        <p14:creationId xmlns:p14="http://schemas.microsoft.com/office/powerpoint/2010/main" xmlns="" val="23665158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980728"/>
            <a:ext cx="8219256" cy="4896544"/>
          </a:xfrm>
        </p:spPr>
        <p:txBody>
          <a:bodyPr>
            <a:noAutofit/>
          </a:bodyPr>
          <a:lstStyle/>
          <a:p>
            <a:pPr marL="457200" indent="-457200">
              <a:lnSpc>
                <a:spcPct val="115000"/>
              </a:lnSpc>
              <a:buFont typeface="+mj-lt"/>
              <a:buAutoNum type="arabicParenBoth"/>
            </a:pPr>
            <a:r>
              <a:rPr lang="de-DE" sz="2200" dirty="0" smtClean="0">
                <a:cs typeface="Times New Roman" panose="02020603050405020304" pitchFamily="18" charset="0"/>
              </a:rPr>
              <a:t>Erfolgreich </a:t>
            </a:r>
            <a:r>
              <a:rPr lang="de-DE" sz="2200" dirty="0">
                <a:cs typeface="Times New Roman" panose="02020603050405020304" pitchFamily="18" charset="0"/>
              </a:rPr>
              <a:t>ist das Regime strenger Zumutbarkeit insofern, als es den Übergang zu einer </a:t>
            </a:r>
            <a:r>
              <a:rPr lang="de-DE" sz="2200" dirty="0" smtClean="0">
                <a:cs typeface="Times New Roman" panose="02020603050405020304" pitchFamily="18" charset="0"/>
              </a:rPr>
              <a:t>prekären Vollerwerbsgesellschaft </a:t>
            </a:r>
            <a:r>
              <a:rPr lang="de-DE" sz="2200" dirty="0">
                <a:cs typeface="Times New Roman" panose="02020603050405020304" pitchFamily="18" charset="0"/>
              </a:rPr>
              <a:t>befördert. Die </a:t>
            </a:r>
            <a:r>
              <a:rPr lang="de-DE" sz="2200" dirty="0" err="1">
                <a:cs typeface="Times New Roman" panose="02020603050405020304" pitchFamily="18" charset="0"/>
              </a:rPr>
              <a:t>Prekarisierung</a:t>
            </a:r>
            <a:r>
              <a:rPr lang="de-DE" sz="2200" dirty="0">
                <a:cs typeface="Times New Roman" panose="02020603050405020304" pitchFamily="18" charset="0"/>
              </a:rPr>
              <a:t> bringt Langzeitarbeitslosigkeit teilweise zum Verschwinden. Dabei wirkt Hartz IV als unterer Referenzpunkt, der das Abgleiten unter eine Schwelle gesellschaftlicher Respektabilität anzeigt.</a:t>
            </a:r>
          </a:p>
          <a:p>
            <a:pPr marL="457200" indent="-457200">
              <a:lnSpc>
                <a:spcPct val="115000"/>
              </a:lnSpc>
              <a:buFont typeface="+mj-lt"/>
              <a:buAutoNum type="arabicParenBoth"/>
            </a:pPr>
            <a:endParaRPr lang="de-DE" sz="2200" dirty="0" smtClean="0">
              <a:cs typeface="Times New Roman" panose="02020603050405020304" pitchFamily="18" charset="0"/>
            </a:endParaRPr>
          </a:p>
          <a:p>
            <a:pPr marL="457200" indent="-457200">
              <a:lnSpc>
                <a:spcPct val="115000"/>
              </a:lnSpc>
              <a:buFont typeface="+mj-lt"/>
              <a:buAutoNum type="arabicParenBoth"/>
            </a:pPr>
            <a:r>
              <a:rPr lang="de-DE" sz="2200" dirty="0">
                <a:cs typeface="Times New Roman" panose="02020603050405020304" pitchFamily="18" charset="0"/>
              </a:rPr>
              <a:t>Die Wettkampfpraxis im neuen Arbeitsmarktregime beruht auf </a:t>
            </a:r>
            <a:r>
              <a:rPr lang="de-DE" sz="2200" dirty="0" smtClean="0">
                <a:cs typeface="Times New Roman" panose="02020603050405020304" pitchFamily="18" charset="0"/>
              </a:rPr>
              <a:t>diffusen </a:t>
            </a:r>
            <a:r>
              <a:rPr lang="de-DE" sz="2200" dirty="0">
                <a:cs typeface="Times New Roman" panose="02020603050405020304" pitchFamily="18" charset="0"/>
              </a:rPr>
              <a:t>Bewährungsproben, durch die Machtasymmetrien am Arbeitsmarkt verstärkt werden. Je schwerer die »Kunden« zu vermitteln sind, desto wahrscheinlicher ist Kritik an den Leistungsbezieherinnen</a:t>
            </a:r>
            <a:r>
              <a:rPr lang="de-DE" sz="2200" dirty="0" smtClean="0">
                <a:cs typeface="Times New Roman" panose="02020603050405020304" pitchFamily="18" charset="0"/>
              </a:rPr>
              <a:t>.</a:t>
            </a:r>
            <a:endParaRPr lang="de-DE" sz="2200" dirty="0">
              <a:cs typeface="Times New Roman" panose="02020603050405020304" pitchFamily="18" charset="0"/>
            </a:endParaRPr>
          </a:p>
        </p:txBody>
      </p:sp>
      <p:sp>
        <p:nvSpPr>
          <p:cNvPr id="4" name="Titel 3"/>
          <p:cNvSpPr>
            <a:spLocks noGrp="1"/>
          </p:cNvSpPr>
          <p:nvPr>
            <p:ph type="title"/>
          </p:nvPr>
        </p:nvSpPr>
        <p:spPr/>
        <p:txBody>
          <a:bodyPr/>
          <a:lstStyle/>
          <a:p>
            <a:endParaRPr lang="de-DE"/>
          </a:p>
        </p:txBody>
      </p:sp>
    </p:spTree>
    <p:extLst>
      <p:ext uri="{BB962C8B-B14F-4D97-AF65-F5344CB8AC3E}">
        <p14:creationId xmlns:p14="http://schemas.microsoft.com/office/powerpoint/2010/main" xmlns="" val="40886824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23528" y="692696"/>
            <a:ext cx="8352928" cy="5256584"/>
          </a:xfrm>
        </p:spPr>
        <p:txBody>
          <a:bodyPr>
            <a:noAutofit/>
          </a:bodyPr>
          <a:lstStyle/>
          <a:p>
            <a:pPr marL="457200" indent="-457200">
              <a:lnSpc>
                <a:spcPct val="115000"/>
              </a:lnSpc>
              <a:buFont typeface="+mj-lt"/>
              <a:buAutoNum type="arabicParenBoth" startAt="3"/>
            </a:pPr>
            <a:r>
              <a:rPr lang="de-DE" sz="2200" dirty="0" smtClean="0">
                <a:cs typeface="Times New Roman" panose="02020603050405020304" pitchFamily="18" charset="0"/>
              </a:rPr>
              <a:t>Anstatt </a:t>
            </a:r>
            <a:r>
              <a:rPr lang="de-DE" sz="2200" dirty="0">
                <a:cs typeface="Times New Roman" panose="02020603050405020304" pitchFamily="18" charset="0"/>
              </a:rPr>
              <a:t>vermeintlich passivierende Erwerbsorientierungen </a:t>
            </a:r>
            <a:r>
              <a:rPr lang="de-DE" sz="2200" dirty="0" smtClean="0">
                <a:cs typeface="Times New Roman" panose="02020603050405020304" pitchFamily="18" charset="0"/>
              </a:rPr>
              <a:t>aufzubrechen, konstituiert </a:t>
            </a:r>
            <a:r>
              <a:rPr lang="de-DE" sz="2200" dirty="0">
                <a:cs typeface="Times New Roman" panose="02020603050405020304" pitchFamily="18" charset="0"/>
              </a:rPr>
              <a:t>das Regime strenger Zumutbarkeit einen abwertenden </a:t>
            </a:r>
            <a:r>
              <a:rPr lang="de-DE" sz="2200" dirty="0" err="1" smtClean="0">
                <a:cs typeface="Times New Roman" panose="02020603050405020304" pitchFamily="18" charset="0"/>
              </a:rPr>
              <a:t>Minderheitenstatus</a:t>
            </a:r>
            <a:r>
              <a:rPr lang="de-DE" sz="2200" dirty="0" smtClean="0">
                <a:cs typeface="Times New Roman" panose="02020603050405020304" pitchFamily="18" charset="0"/>
              </a:rPr>
              <a:t>. Es </a:t>
            </a:r>
            <a:r>
              <a:rPr lang="de-DE" sz="2200" dirty="0">
                <a:cs typeface="Times New Roman" panose="02020603050405020304" pitchFamily="18" charset="0"/>
              </a:rPr>
              <a:t>erzeugt eine zirkulare Mobilität, die auf Seiten der </a:t>
            </a:r>
            <a:r>
              <a:rPr lang="de-DE" sz="2200" dirty="0" smtClean="0">
                <a:cs typeface="Times New Roman" panose="02020603050405020304" pitchFamily="18" charset="0"/>
              </a:rPr>
              <a:t>Erwerbslosen und </a:t>
            </a:r>
            <a:r>
              <a:rPr lang="de-DE" sz="2200" dirty="0">
                <a:cs typeface="Times New Roman" panose="02020603050405020304" pitchFamily="18" charset="0"/>
              </a:rPr>
              <a:t>prekär Beschäftigten zu einer Habitualisierung sozialer </a:t>
            </a:r>
            <a:r>
              <a:rPr lang="de-DE" sz="2200" dirty="0" smtClean="0">
                <a:cs typeface="Times New Roman" panose="02020603050405020304" pitchFamily="18" charset="0"/>
              </a:rPr>
              <a:t>Unsicherheit führt.</a:t>
            </a:r>
          </a:p>
          <a:p>
            <a:pPr marL="457200" indent="-457200">
              <a:lnSpc>
                <a:spcPct val="115000"/>
              </a:lnSpc>
              <a:buFont typeface="+mj-lt"/>
              <a:buAutoNum type="arabicParenBoth" startAt="3"/>
            </a:pPr>
            <a:endParaRPr lang="de-DE" sz="2200" dirty="0" smtClean="0">
              <a:cs typeface="Times New Roman" panose="02020603050405020304" pitchFamily="18" charset="0"/>
            </a:endParaRPr>
          </a:p>
          <a:p>
            <a:pPr marL="457200" indent="-457200">
              <a:lnSpc>
                <a:spcPct val="115000"/>
              </a:lnSpc>
              <a:buFont typeface="+mj-lt"/>
              <a:buAutoNum type="arabicParenBoth" startAt="3"/>
            </a:pPr>
            <a:r>
              <a:rPr lang="de-DE" sz="2200" dirty="0" smtClean="0">
                <a:cs typeface="Times New Roman" panose="02020603050405020304" pitchFamily="18" charset="0"/>
              </a:rPr>
              <a:t>Die </a:t>
            </a:r>
            <a:r>
              <a:rPr lang="de-DE" sz="2200" dirty="0" err="1">
                <a:cs typeface="Times New Roman" panose="02020603050405020304" pitchFamily="18" charset="0"/>
              </a:rPr>
              <a:t>Hartz-Reformen</a:t>
            </a:r>
            <a:r>
              <a:rPr lang="de-DE" sz="2200" dirty="0">
                <a:cs typeface="Times New Roman" panose="02020603050405020304" pitchFamily="18" charset="0"/>
              </a:rPr>
              <a:t> sind ein Klassenprojekt; sie beruhen auf einer </a:t>
            </a:r>
            <a:r>
              <a:rPr lang="de-DE" sz="2200" dirty="0" smtClean="0">
                <a:cs typeface="Times New Roman" panose="02020603050405020304" pitchFamily="18" charset="0"/>
              </a:rPr>
              <a:t>besonderen Gattung </a:t>
            </a:r>
            <a:r>
              <a:rPr lang="de-DE" sz="2200" dirty="0">
                <a:cs typeface="Times New Roman" panose="02020603050405020304" pitchFamily="18" charset="0"/>
              </a:rPr>
              <a:t>von Bewährungsproben. Strenge </a:t>
            </a:r>
            <a:r>
              <a:rPr lang="de-DE" sz="2200" dirty="0" smtClean="0">
                <a:cs typeface="Times New Roman" panose="02020603050405020304" pitchFamily="18" charset="0"/>
              </a:rPr>
              <a:t>Zumutbarkeitsregeln sind </a:t>
            </a:r>
            <a:r>
              <a:rPr lang="de-DE" sz="2200" dirty="0">
                <a:cs typeface="Times New Roman" panose="02020603050405020304" pitchFamily="18" charset="0"/>
              </a:rPr>
              <a:t>Treiber nicht nur von </a:t>
            </a:r>
            <a:r>
              <a:rPr lang="de-DE" sz="2200" dirty="0" err="1">
                <a:cs typeface="Times New Roman" panose="02020603050405020304" pitchFamily="18" charset="0"/>
              </a:rPr>
              <a:t>Prekarisierungsprozessen</a:t>
            </a:r>
            <a:r>
              <a:rPr lang="de-DE" sz="2200" dirty="0">
                <a:cs typeface="Times New Roman" panose="02020603050405020304" pitchFamily="18" charset="0"/>
              </a:rPr>
              <a:t> (</a:t>
            </a:r>
            <a:r>
              <a:rPr lang="de-DE" sz="2200" dirty="0" smtClean="0">
                <a:cs typeface="Times New Roman" panose="02020603050405020304" pitchFamily="18" charset="0"/>
              </a:rPr>
              <a:t>Verflüssigung</a:t>
            </a:r>
            <a:r>
              <a:rPr lang="de-DE" sz="2200" dirty="0">
                <a:cs typeface="Times New Roman" panose="02020603050405020304" pitchFamily="18" charset="0"/>
              </a:rPr>
              <a:t>, Dynamik</a:t>
            </a:r>
            <a:r>
              <a:rPr lang="de-DE" sz="2200" dirty="0" smtClean="0">
                <a:cs typeface="Times New Roman" panose="02020603050405020304" pitchFamily="18" charset="0"/>
              </a:rPr>
              <a:t>), sondern </a:t>
            </a:r>
            <a:r>
              <a:rPr lang="de-DE" sz="2200" dirty="0">
                <a:cs typeface="Times New Roman" panose="02020603050405020304" pitchFamily="18" charset="0"/>
              </a:rPr>
              <a:t>ebenso von sozialer Schließung und Klassenbildung (</a:t>
            </a:r>
            <a:r>
              <a:rPr lang="de-DE" sz="2200" dirty="0" smtClean="0">
                <a:cs typeface="Times New Roman" panose="02020603050405020304" pitchFamily="18" charset="0"/>
              </a:rPr>
              <a:t>Verfestigung, Statik).</a:t>
            </a:r>
          </a:p>
          <a:p>
            <a:pPr marL="457200" indent="-457200">
              <a:lnSpc>
                <a:spcPct val="115000"/>
              </a:lnSpc>
              <a:buFont typeface="+mj-lt"/>
              <a:buAutoNum type="arabicParenBoth" startAt="3"/>
            </a:pPr>
            <a:endParaRPr lang="de-DE" sz="2200" dirty="0" smtClean="0">
              <a:cs typeface="Times New Roman" panose="02020603050405020304" pitchFamily="18" charset="0"/>
            </a:endParaRPr>
          </a:p>
          <a:p>
            <a:pPr marL="457200" indent="-457200">
              <a:lnSpc>
                <a:spcPct val="115000"/>
              </a:lnSpc>
              <a:buFont typeface="+mj-lt"/>
              <a:buAutoNum type="arabicParenBoth" startAt="3"/>
            </a:pPr>
            <a:r>
              <a:rPr lang="de-DE" sz="2200" dirty="0" smtClean="0">
                <a:cs typeface="Times New Roman" panose="02020603050405020304" pitchFamily="18" charset="0"/>
              </a:rPr>
              <a:t>Eine praktizierte </a:t>
            </a:r>
            <a:r>
              <a:rPr lang="de-DE" sz="2200" dirty="0">
                <a:cs typeface="Times New Roman" panose="02020603050405020304" pitchFamily="18" charset="0"/>
              </a:rPr>
              <a:t>Sozialkritik erzeugt Grenzen der Aktivierung, die </a:t>
            </a:r>
            <a:r>
              <a:rPr lang="de-DE" sz="2200" dirty="0" smtClean="0">
                <a:cs typeface="Times New Roman" panose="02020603050405020304" pitchFamily="18" charset="0"/>
              </a:rPr>
              <a:t>sich auch </a:t>
            </a:r>
            <a:r>
              <a:rPr lang="de-DE" sz="2200" dirty="0">
                <a:cs typeface="Times New Roman" panose="02020603050405020304" pitchFamily="18" charset="0"/>
              </a:rPr>
              <a:t>dann bemerkbar machen, wenn das neue </a:t>
            </a:r>
            <a:r>
              <a:rPr lang="de-DE" sz="2200" dirty="0" smtClean="0">
                <a:cs typeface="Times New Roman" panose="02020603050405020304" pitchFamily="18" charset="0"/>
              </a:rPr>
              <a:t>Arbeitsmarktregime </a:t>
            </a:r>
            <a:r>
              <a:rPr lang="de-DE" sz="2200" dirty="0">
                <a:cs typeface="Times New Roman" panose="02020603050405020304" pitchFamily="18" charset="0"/>
              </a:rPr>
              <a:t>nach </a:t>
            </a:r>
            <a:r>
              <a:rPr lang="de-DE" sz="2200" dirty="0" smtClean="0">
                <a:cs typeface="Times New Roman" panose="02020603050405020304" pitchFamily="18" charset="0"/>
              </a:rPr>
              <a:t>Innen als </a:t>
            </a:r>
            <a:r>
              <a:rPr lang="de-DE" sz="2200" dirty="0">
                <a:cs typeface="Times New Roman" panose="02020603050405020304" pitchFamily="18" charset="0"/>
              </a:rPr>
              <a:t>befriedet gilt.</a:t>
            </a:r>
            <a:endParaRPr lang="de-DE" sz="2200" dirty="0" smtClean="0">
              <a:cs typeface="Times New Roman" panose="02020603050405020304" pitchFamily="18" charset="0"/>
            </a:endParaRPr>
          </a:p>
        </p:txBody>
      </p:sp>
    </p:spTree>
    <p:extLst>
      <p:ext uri="{BB962C8B-B14F-4D97-AF65-F5344CB8AC3E}">
        <p14:creationId xmlns:p14="http://schemas.microsoft.com/office/powerpoint/2010/main" xmlns="" val="9606108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115617" y="5229200"/>
            <a:ext cx="6912768" cy="1152128"/>
          </a:xfrm>
        </p:spPr>
        <p:txBody>
          <a:bodyPr>
            <a:noAutofit/>
          </a:bodyPr>
          <a:lstStyle/>
          <a:p>
            <a:pPr marL="0" indent="0">
              <a:buNone/>
            </a:pPr>
            <a:r>
              <a:rPr lang="de-DE" i="1" dirty="0" smtClean="0">
                <a:cs typeface="Times New Roman" panose="02020603050405020304" pitchFamily="18" charset="0"/>
              </a:rPr>
              <a:t>Indikatoren </a:t>
            </a:r>
            <a:r>
              <a:rPr lang="de-DE" i="1" dirty="0">
                <a:cs typeface="Times New Roman" panose="02020603050405020304" pitchFamily="18" charset="0"/>
              </a:rPr>
              <a:t>für exklusive Solidarität </a:t>
            </a:r>
            <a:r>
              <a:rPr lang="de-DE" i="1" dirty="0" smtClean="0">
                <a:cs typeface="Times New Roman" panose="02020603050405020304" pitchFamily="18" charset="0"/>
              </a:rPr>
              <a:t>I</a:t>
            </a:r>
          </a:p>
          <a:p>
            <a:pPr marL="0" indent="0">
              <a:buNone/>
            </a:pPr>
            <a:r>
              <a:rPr lang="de-DE" sz="1400" i="1" dirty="0" smtClean="0">
                <a:cs typeface="Times New Roman" panose="02020603050405020304" pitchFamily="18" charset="0"/>
              </a:rPr>
              <a:t>Dörre (2014): Das Deutsche Jobwunder, S. 46</a:t>
            </a:r>
          </a:p>
        </p:txBody>
      </p:sp>
      <p:pic>
        <p:nvPicPr>
          <p:cNvPr id="4" name="Grafik 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13459" y="1359733"/>
            <a:ext cx="6826893" cy="3869467"/>
          </a:xfrm>
          <a:prstGeom prst="rect">
            <a:avLst/>
          </a:prstGeom>
          <a:noFill/>
        </p:spPr>
      </p:pic>
    </p:spTree>
    <p:extLst>
      <p:ext uri="{BB962C8B-B14F-4D97-AF65-F5344CB8AC3E}">
        <p14:creationId xmlns:p14="http://schemas.microsoft.com/office/powerpoint/2010/main" xmlns="" val="14774561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115617" y="5229200"/>
            <a:ext cx="6912768" cy="1152128"/>
          </a:xfrm>
        </p:spPr>
        <p:txBody>
          <a:bodyPr>
            <a:noAutofit/>
          </a:bodyPr>
          <a:lstStyle/>
          <a:p>
            <a:pPr marL="0" indent="0">
              <a:buNone/>
            </a:pPr>
            <a:r>
              <a:rPr lang="de-DE" i="1" dirty="0" smtClean="0">
                <a:cs typeface="Times New Roman" panose="02020603050405020304" pitchFamily="18" charset="0"/>
              </a:rPr>
              <a:t>Indikatoren </a:t>
            </a:r>
            <a:r>
              <a:rPr lang="de-DE" i="1" dirty="0">
                <a:cs typeface="Times New Roman" panose="02020603050405020304" pitchFamily="18" charset="0"/>
              </a:rPr>
              <a:t>für exklusive Solidarität </a:t>
            </a:r>
            <a:r>
              <a:rPr lang="de-DE" i="1" dirty="0" smtClean="0">
                <a:cs typeface="Times New Roman" panose="02020603050405020304" pitchFamily="18" charset="0"/>
              </a:rPr>
              <a:t>II</a:t>
            </a:r>
          </a:p>
          <a:p>
            <a:pPr marL="0" indent="0">
              <a:buNone/>
            </a:pPr>
            <a:r>
              <a:rPr lang="de-DE" sz="1400" i="1" dirty="0" smtClean="0">
                <a:cs typeface="Times New Roman" panose="02020603050405020304" pitchFamily="18" charset="0"/>
              </a:rPr>
              <a:t>Dörre (2014): Das Deutsche Jobwunder, S. 46</a:t>
            </a:r>
          </a:p>
        </p:txBody>
      </p:sp>
      <p:pic>
        <p:nvPicPr>
          <p:cNvPr id="5" name="Grafik 4"/>
          <p:cNvPicPr>
            <a:picLocks noChangeAspect="1"/>
          </p:cNvPicPr>
          <p:nvPr/>
        </p:nvPicPr>
        <p:blipFill>
          <a:blip r:embed="rId2" cstate="print">
            <a:extLst>
              <a:ext uri="{28A0092B-C50C-407E-A947-70E740481C1C}">
                <a14:useLocalDpi xmlns:a14="http://schemas.microsoft.com/office/drawing/2010/main" xmlns="" val="0"/>
              </a:ext>
            </a:extLst>
          </a:blip>
          <a:srcRect t="9677" b="11967"/>
          <a:stretch>
            <a:fillRect/>
          </a:stretch>
        </p:blipFill>
        <p:spPr bwMode="auto">
          <a:xfrm>
            <a:off x="899592" y="1204378"/>
            <a:ext cx="7088000" cy="4024822"/>
          </a:xfrm>
          <a:prstGeom prst="rect">
            <a:avLst/>
          </a:prstGeom>
          <a:noFill/>
          <a:ln>
            <a:noFill/>
          </a:ln>
        </p:spPr>
      </p:pic>
    </p:spTree>
    <p:extLst>
      <p:ext uri="{BB962C8B-B14F-4D97-AF65-F5344CB8AC3E}">
        <p14:creationId xmlns:p14="http://schemas.microsoft.com/office/powerpoint/2010/main" xmlns="" val="7088603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1124744"/>
            <a:ext cx="8219256" cy="5256584"/>
          </a:xfrm>
        </p:spPr>
        <p:txBody>
          <a:bodyPr>
            <a:noAutofit/>
          </a:bodyPr>
          <a:lstStyle/>
          <a:p>
            <a:pPr marL="0" indent="0">
              <a:buNone/>
            </a:pPr>
            <a:r>
              <a:rPr lang="de-DE" sz="1600" i="1" dirty="0" smtClean="0">
                <a:latin typeface="Times New Roman" panose="02020603050405020304" pitchFamily="18" charset="0"/>
                <a:cs typeface="Times New Roman" panose="02020603050405020304" pitchFamily="18" charset="0"/>
              </a:rPr>
              <a:t>(…) </a:t>
            </a:r>
            <a:r>
              <a:rPr lang="de-DE" sz="1600" i="1" dirty="0">
                <a:latin typeface="Times New Roman" panose="02020603050405020304" pitchFamily="18" charset="0"/>
                <a:cs typeface="Times New Roman" panose="02020603050405020304" pitchFamily="18" charset="0"/>
              </a:rPr>
              <a:t>P: Da bewirken Sie nichts. Ich denke, ganz ehrlich, man sollte die Leute in Ruhe lassen, dann werden sie vielleicht nicht kriminell und solche Geschichten und tut der Gesellschaft insgesamt, denke ich, nicht weh. Welches Land kann sich das leisten? Das müssten Sie mal meinen Kollegen sagen, die würden an die Palme gehen, wenn sie das hören.</a:t>
            </a:r>
          </a:p>
          <a:p>
            <a:pPr marL="0" indent="0">
              <a:buNone/>
            </a:pPr>
            <a:r>
              <a:rPr lang="de-DE" sz="1600" i="1" dirty="0">
                <a:latin typeface="Times New Roman" panose="02020603050405020304" pitchFamily="18" charset="0"/>
                <a:cs typeface="Times New Roman" panose="02020603050405020304" pitchFamily="18" charset="0"/>
              </a:rPr>
              <a:t>I: Warum würden die an die Palme gehen?</a:t>
            </a:r>
          </a:p>
          <a:p>
            <a:pPr marL="0" indent="0">
              <a:buNone/>
            </a:pPr>
            <a:r>
              <a:rPr lang="de-DE" sz="1600" i="1" dirty="0">
                <a:latin typeface="Times New Roman" panose="02020603050405020304" pitchFamily="18" charset="0"/>
                <a:cs typeface="Times New Roman" panose="02020603050405020304" pitchFamily="18" charset="0"/>
              </a:rPr>
              <a:t>P: Weil die sagen, das kann nicht sein, dass die hier für das Nichtstun Geld kriegen, Sozialschmarotzer, diese ganzen Klischees. Und das Schlimme ist aber, die projizieren das auch auf alle anderen, ja. Das ist ein großes Problem. Ich habe auch schon zu meiner Frau gesagt, ich muss aufpassen, dass ich nicht auch so werde, wenn ich diesen Bodensatz, sag ich jetzt mal, sehe. Da muss man wirklich aufpassen und wenn Sie dann immer wieder hören, die wollen ja nicht arbeiten, die wollen alle nicht arbeiten, da müssen Sie aufpassen. Aber ich denke, ich hab das im Griff und hab auch hoffentlich den Verstand dazu, um mir immer zu sagen, die sind nicht so. Viele können nicht mehr, viele wollen gerne, dürfen nicht, weil sie, wie gesagt, auch die Voraussetzungen nicht haben. Zum Beispiel Sonderschüler, viele, die werden dann in so Ausbildungszentren gesteckt, Theorie, haben eine Ausbildung, sag ich mal, und dann nimmt sie keiner. Die werden nicht gebraucht. (…)</a:t>
            </a:r>
          </a:p>
        </p:txBody>
      </p:sp>
      <p:sp>
        <p:nvSpPr>
          <p:cNvPr id="3" name="Titel 2"/>
          <p:cNvSpPr>
            <a:spLocks noGrp="1"/>
          </p:cNvSpPr>
          <p:nvPr>
            <p:ph type="title"/>
          </p:nvPr>
        </p:nvSpPr>
        <p:spPr>
          <a:xfrm>
            <a:off x="467544" y="116632"/>
            <a:ext cx="8208912" cy="1171600"/>
          </a:xfrm>
        </p:spPr>
        <p:txBody>
          <a:bodyPr>
            <a:noAutofit/>
          </a:bodyPr>
          <a:lstStyle/>
          <a:p>
            <a:pPr marL="0" indent="0" algn="l"/>
            <a:r>
              <a:rPr lang="de-DE" sz="3600" b="1" dirty="0">
                <a:solidFill>
                  <a:schemeClr val="tx2"/>
                </a:solidFill>
              </a:rPr>
              <a:t>VI. Alternativen</a:t>
            </a:r>
          </a:p>
        </p:txBody>
      </p:sp>
    </p:spTree>
    <p:extLst>
      <p:ext uri="{BB962C8B-B14F-4D97-AF65-F5344CB8AC3E}">
        <p14:creationId xmlns:p14="http://schemas.microsoft.com/office/powerpoint/2010/main" xmlns="" val="32173967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764704"/>
            <a:ext cx="8219256" cy="5256584"/>
          </a:xfrm>
        </p:spPr>
        <p:txBody>
          <a:bodyPr>
            <a:noAutofit/>
          </a:bodyPr>
          <a:lstStyle/>
          <a:p>
            <a:pPr marL="514350" indent="-514350">
              <a:buFont typeface="+mj-lt"/>
              <a:buAutoNum type="arabicParenBoth"/>
            </a:pPr>
            <a:r>
              <a:rPr lang="de-DE" sz="2800" dirty="0" smtClean="0">
                <a:cs typeface="Times New Roman" panose="02020603050405020304" pitchFamily="18" charset="0"/>
              </a:rPr>
              <a:t>Sanktionsmoratorium, Abschaffung von Sanktionen</a:t>
            </a:r>
          </a:p>
          <a:p>
            <a:pPr marL="514350" lvl="0" indent="-514350">
              <a:buFont typeface="+mj-lt"/>
              <a:buAutoNum type="arabicParenBoth"/>
            </a:pPr>
            <a:r>
              <a:rPr lang="de-DE" sz="2800" dirty="0"/>
              <a:t>Auskömmliche Grundsicherung als soziales Recht</a:t>
            </a:r>
          </a:p>
          <a:p>
            <a:pPr marL="514350" lvl="0" indent="-514350">
              <a:buFont typeface="+mj-lt"/>
              <a:buAutoNum type="arabicParenBoth"/>
            </a:pPr>
            <a:r>
              <a:rPr lang="de-DE" sz="2800" dirty="0"/>
              <a:t>Förderung von Autonomie, Teilhabe und Qualifizierung</a:t>
            </a:r>
          </a:p>
          <a:p>
            <a:pPr marL="514350" lvl="0" indent="-514350">
              <a:buFont typeface="+mj-lt"/>
              <a:buAutoNum type="arabicParenBoth"/>
            </a:pPr>
            <a:r>
              <a:rPr lang="de-DE" sz="2800" dirty="0"/>
              <a:t>Gesetzlicher Mindestlohn für alle, </a:t>
            </a:r>
            <a:r>
              <a:rPr lang="de-DE" sz="2800" dirty="0" err="1"/>
              <a:t>Entprekarisierung</a:t>
            </a:r>
            <a:endParaRPr lang="de-DE" sz="2800" dirty="0"/>
          </a:p>
          <a:p>
            <a:pPr marL="514350" lvl="0" indent="-514350">
              <a:buFont typeface="+mj-lt"/>
              <a:buAutoNum type="arabicParenBoth"/>
            </a:pPr>
            <a:r>
              <a:rPr lang="de-DE" sz="2800" dirty="0"/>
              <a:t>Umverteilende Steuerpolitik, Entlastung der Kommunen und </a:t>
            </a:r>
            <a:r>
              <a:rPr lang="de-DE" sz="2800" dirty="0" smtClean="0"/>
              <a:t>Landkreise</a:t>
            </a:r>
            <a:endParaRPr lang="de-DE" sz="2800" dirty="0"/>
          </a:p>
          <a:p>
            <a:pPr marL="514350" lvl="0" indent="-514350">
              <a:buFont typeface="+mj-lt"/>
              <a:buAutoNum type="arabicParenBoth"/>
            </a:pPr>
            <a:r>
              <a:rPr lang="de-DE" sz="2800" dirty="0"/>
              <a:t>Zweiter Arbeitsmarkt</a:t>
            </a:r>
          </a:p>
          <a:p>
            <a:pPr marL="514350" lvl="0" indent="-514350">
              <a:buFont typeface="+mj-lt"/>
              <a:buAutoNum type="arabicParenBoth"/>
            </a:pPr>
            <a:r>
              <a:rPr lang="de-DE" sz="2800" dirty="0"/>
              <a:t>Schaffung neue Arbeitsplätze/Humandienstleistungen</a:t>
            </a:r>
          </a:p>
          <a:p>
            <a:pPr>
              <a:buFont typeface="Arial" panose="020B0604020202020204" pitchFamily="34" charset="0"/>
              <a:buChar char="•"/>
            </a:pPr>
            <a:endParaRPr lang="de-DE" sz="2800" dirty="0">
              <a:cs typeface="Times New Roman" panose="02020603050405020304" pitchFamily="18" charset="0"/>
            </a:endParaRPr>
          </a:p>
        </p:txBody>
      </p:sp>
    </p:spTree>
    <p:extLst>
      <p:ext uri="{BB962C8B-B14F-4D97-AF65-F5344CB8AC3E}">
        <p14:creationId xmlns:p14="http://schemas.microsoft.com/office/powerpoint/2010/main" xmlns="" val="38417896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9scre\Desktop\Panorama Jen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92696"/>
            <a:ext cx="9144000" cy="177138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hteck 2"/>
          <p:cNvSpPr/>
          <p:nvPr/>
        </p:nvSpPr>
        <p:spPr>
          <a:xfrm>
            <a:off x="3707904" y="2492896"/>
            <a:ext cx="4572000" cy="830997"/>
          </a:xfrm>
          <a:prstGeom prst="rect">
            <a:avLst/>
          </a:prstGeom>
        </p:spPr>
        <p:txBody>
          <a:bodyPr>
            <a:spAutoFit/>
          </a:bodyPr>
          <a:lstStyle/>
          <a:p>
            <a:pPr algn="r"/>
            <a:r>
              <a:rPr lang="de-DE" sz="2400" b="1" dirty="0">
                <a:solidFill>
                  <a:schemeClr val="bg2">
                    <a:lumMod val="10000"/>
                  </a:schemeClr>
                </a:solidFill>
              </a:rPr>
              <a:t>Studieren in Jena</a:t>
            </a:r>
          </a:p>
          <a:p>
            <a:pPr algn="r"/>
            <a:r>
              <a:rPr lang="de-DE" sz="2400" b="1" dirty="0">
                <a:solidFill>
                  <a:schemeClr val="bg2">
                    <a:lumMod val="10000"/>
                  </a:schemeClr>
                </a:solidFill>
              </a:rPr>
              <a:t>Institut für Soziologie</a:t>
            </a:r>
          </a:p>
        </p:txBody>
      </p:sp>
      <p:sp>
        <p:nvSpPr>
          <p:cNvPr id="11" name="Textfeld 10"/>
          <p:cNvSpPr txBox="1"/>
          <p:nvPr/>
        </p:nvSpPr>
        <p:spPr>
          <a:xfrm>
            <a:off x="179512" y="5673442"/>
            <a:ext cx="6912768" cy="707886"/>
          </a:xfrm>
          <a:prstGeom prst="rect">
            <a:avLst/>
          </a:prstGeom>
          <a:noFill/>
        </p:spPr>
        <p:txBody>
          <a:bodyPr wrap="square" rtlCol="0">
            <a:spAutoFit/>
          </a:bodyPr>
          <a:lstStyle/>
          <a:p>
            <a:r>
              <a:rPr lang="de-DE" sz="2000" b="1" dirty="0" smtClean="0">
                <a:ln w="0">
                  <a:noFill/>
                </a:ln>
                <a:solidFill>
                  <a:schemeClr val="bg2">
                    <a:lumMod val="10000"/>
                  </a:schemeClr>
                </a:solidFill>
                <a:effectLst>
                  <a:outerShdw blurRad="50800" dist="38100" algn="l" rotWithShape="0">
                    <a:prstClr val="black">
                      <a:alpha val="40000"/>
                    </a:prstClr>
                  </a:outerShdw>
                </a:effectLst>
              </a:rPr>
              <a:t>Bachelor </a:t>
            </a:r>
            <a:r>
              <a:rPr lang="de-DE" sz="2000" dirty="0" smtClean="0">
                <a:ln w="0">
                  <a:noFill/>
                </a:ln>
                <a:solidFill>
                  <a:schemeClr val="bg2">
                    <a:lumMod val="10000"/>
                  </a:schemeClr>
                </a:solidFill>
                <a:effectLst>
                  <a:outerShdw blurRad="50800" dist="38100" algn="l" rotWithShape="0">
                    <a:prstClr val="black">
                      <a:alpha val="40000"/>
                    </a:prstClr>
                  </a:outerShdw>
                </a:effectLst>
              </a:rPr>
              <a:t>als Kern- und </a:t>
            </a:r>
            <a:r>
              <a:rPr lang="de-DE" sz="2000" dirty="0" err="1" smtClean="0">
                <a:ln w="0">
                  <a:noFill/>
                </a:ln>
                <a:solidFill>
                  <a:schemeClr val="bg2">
                    <a:lumMod val="10000"/>
                  </a:schemeClr>
                </a:solidFill>
                <a:effectLst>
                  <a:outerShdw blurRad="50800" dist="38100" algn="l" rotWithShape="0">
                    <a:prstClr val="black">
                      <a:alpha val="40000"/>
                    </a:prstClr>
                  </a:outerShdw>
                </a:effectLst>
              </a:rPr>
              <a:t>Ergänzungsfach</a:t>
            </a:r>
            <a:endParaRPr lang="de-DE" sz="2000" dirty="0" smtClean="0">
              <a:ln w="0">
                <a:noFill/>
              </a:ln>
              <a:solidFill>
                <a:schemeClr val="bg2">
                  <a:lumMod val="10000"/>
                </a:schemeClr>
              </a:solidFill>
              <a:effectLst>
                <a:outerShdw blurRad="50800" dist="38100" algn="l" rotWithShape="0">
                  <a:prstClr val="black">
                    <a:alpha val="40000"/>
                  </a:prstClr>
                </a:outerShdw>
              </a:effectLst>
            </a:endParaRPr>
          </a:p>
          <a:p>
            <a:r>
              <a:rPr lang="de-DE" sz="2000" b="1" dirty="0" smtClean="0">
                <a:ln w="0">
                  <a:noFill/>
                </a:ln>
                <a:solidFill>
                  <a:schemeClr val="bg2">
                    <a:lumMod val="10000"/>
                  </a:schemeClr>
                </a:solidFill>
                <a:effectLst>
                  <a:outerShdw blurRad="50800" dist="38100" algn="l" rotWithShape="0">
                    <a:prstClr val="black">
                      <a:alpha val="40000"/>
                    </a:prstClr>
                  </a:outerShdw>
                </a:effectLst>
              </a:rPr>
              <a:t>Master </a:t>
            </a:r>
            <a:r>
              <a:rPr lang="de-DE" sz="2000" dirty="0" smtClean="0">
                <a:ln w="0">
                  <a:noFill/>
                </a:ln>
                <a:solidFill>
                  <a:schemeClr val="bg2">
                    <a:lumMod val="10000"/>
                  </a:schemeClr>
                </a:solidFill>
                <a:effectLst>
                  <a:outerShdw blurRad="50800" dist="38100" algn="l" rotWithShape="0">
                    <a:prstClr val="black">
                      <a:alpha val="40000"/>
                    </a:prstClr>
                  </a:outerShdw>
                </a:effectLst>
              </a:rPr>
              <a:t>in Soziologie</a:t>
            </a:r>
            <a:r>
              <a:rPr lang="de-DE" sz="2000" dirty="0">
                <a:ln w="0">
                  <a:noFill/>
                </a:ln>
                <a:solidFill>
                  <a:schemeClr val="bg2">
                    <a:lumMod val="10000"/>
                  </a:schemeClr>
                </a:solidFill>
                <a:effectLst>
                  <a:outerShdw blurRad="50800" dist="38100" algn="l" rotWithShape="0">
                    <a:prstClr val="black">
                      <a:alpha val="40000"/>
                    </a:prstClr>
                  </a:outerShdw>
                </a:effectLst>
              </a:rPr>
              <a:t> </a:t>
            </a:r>
            <a:r>
              <a:rPr lang="de-DE" sz="2000" dirty="0" smtClean="0">
                <a:ln w="0">
                  <a:noFill/>
                </a:ln>
                <a:solidFill>
                  <a:schemeClr val="bg2">
                    <a:lumMod val="10000"/>
                  </a:schemeClr>
                </a:solidFill>
                <a:effectLst>
                  <a:outerShdw blurRad="50800" dist="38100" algn="l" rotWithShape="0">
                    <a:prstClr val="black">
                      <a:alpha val="40000"/>
                    </a:prstClr>
                  </a:outerShdw>
                </a:effectLst>
              </a:rPr>
              <a:t>und Gesellschaftstheorie</a:t>
            </a:r>
          </a:p>
        </p:txBody>
      </p:sp>
      <p:pic>
        <p:nvPicPr>
          <p:cNvPr id="12" name="Picture 2" descr="Kolleg_Postwachstum"/>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054401" y="3645024"/>
            <a:ext cx="2028825" cy="495301"/>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hteck 8"/>
          <p:cNvSpPr/>
          <p:nvPr/>
        </p:nvSpPr>
        <p:spPr>
          <a:xfrm>
            <a:off x="395536" y="3084636"/>
            <a:ext cx="4752528" cy="2000548"/>
          </a:xfrm>
          <a:prstGeom prst="rect">
            <a:avLst/>
          </a:prstGeom>
        </p:spPr>
        <p:txBody>
          <a:bodyPr wrap="square">
            <a:spAutoFit/>
          </a:bodyPr>
          <a:lstStyle/>
          <a:p>
            <a:r>
              <a:rPr lang="de-DE" sz="2400" b="1" dirty="0">
                <a:solidFill>
                  <a:schemeClr val="tx2">
                    <a:lumMod val="90000"/>
                    <a:lumOff val="10000"/>
                  </a:schemeClr>
                </a:solidFill>
              </a:rPr>
              <a:t>Soziologie in Jena: </a:t>
            </a:r>
            <a:endParaRPr lang="de-DE" sz="2400" b="1" dirty="0" smtClean="0">
              <a:solidFill>
                <a:schemeClr val="tx2">
                  <a:lumMod val="90000"/>
                  <a:lumOff val="10000"/>
                </a:schemeClr>
              </a:solidFill>
            </a:endParaRPr>
          </a:p>
          <a:p>
            <a:pPr marL="285750" indent="-285750">
              <a:buFont typeface="Arial" panose="020B0604020202020204" pitchFamily="34" charset="0"/>
              <a:buChar char="•"/>
            </a:pPr>
            <a:r>
              <a:rPr lang="de-DE" sz="2000" b="1" dirty="0">
                <a:solidFill>
                  <a:schemeClr val="tx2">
                    <a:lumMod val="90000"/>
                    <a:lumOff val="10000"/>
                  </a:schemeClr>
                </a:solidFill>
              </a:rPr>
              <a:t>vielseitige Lehre</a:t>
            </a:r>
          </a:p>
          <a:p>
            <a:pPr marL="285750" indent="-285750">
              <a:buFont typeface="Arial" panose="020B0604020202020204" pitchFamily="34" charset="0"/>
              <a:buChar char="•"/>
            </a:pPr>
            <a:r>
              <a:rPr lang="de-DE" sz="2000" b="1" dirty="0">
                <a:solidFill>
                  <a:schemeClr val="tx2">
                    <a:lumMod val="90000"/>
                    <a:lumOff val="10000"/>
                  </a:schemeClr>
                </a:solidFill>
              </a:rPr>
              <a:t>Fixpunkt kritischer Gesellschaftsanalyse </a:t>
            </a:r>
          </a:p>
          <a:p>
            <a:pPr marL="285750" indent="-285750">
              <a:buFont typeface="Arial" panose="020B0604020202020204" pitchFamily="34" charset="0"/>
              <a:buChar char="•"/>
            </a:pPr>
            <a:r>
              <a:rPr lang="de-DE" sz="2000" b="1" dirty="0">
                <a:solidFill>
                  <a:schemeClr val="tx2">
                    <a:lumMod val="90000"/>
                    <a:lumOff val="10000"/>
                  </a:schemeClr>
                </a:solidFill>
              </a:rPr>
              <a:t>Forschung stets am Puls der Zeit</a:t>
            </a:r>
          </a:p>
          <a:p>
            <a:pPr marL="285750" indent="-285750">
              <a:buFont typeface="Arial" panose="020B0604020202020204" pitchFamily="34" charset="0"/>
              <a:buChar char="•"/>
            </a:pPr>
            <a:r>
              <a:rPr lang="de-DE" sz="2000" b="1" dirty="0">
                <a:solidFill>
                  <a:schemeClr val="tx2">
                    <a:lumMod val="90000"/>
                    <a:lumOff val="10000"/>
                  </a:schemeClr>
                </a:solidFill>
              </a:rPr>
              <a:t>das einmalige DFG </a:t>
            </a:r>
            <a:r>
              <a:rPr lang="de-DE" sz="2000" b="1" dirty="0" err="1">
                <a:solidFill>
                  <a:schemeClr val="tx2">
                    <a:lumMod val="90000"/>
                    <a:lumOff val="10000"/>
                  </a:schemeClr>
                </a:solidFill>
              </a:rPr>
              <a:t>ForscherInnenkolleg</a:t>
            </a:r>
            <a:r>
              <a:rPr lang="de-DE" sz="2000" b="1" dirty="0">
                <a:solidFill>
                  <a:schemeClr val="tx2">
                    <a:lumMod val="90000"/>
                    <a:lumOff val="10000"/>
                  </a:schemeClr>
                </a:solidFill>
              </a:rPr>
              <a:t> Postwachstumsgesellschaften</a:t>
            </a:r>
          </a:p>
        </p:txBody>
      </p:sp>
      <p:pic>
        <p:nvPicPr>
          <p:cNvPr id="10" name="Picture 4" descr="logo"/>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10210" y="2548902"/>
            <a:ext cx="751545" cy="8800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4869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587843" y="2616200"/>
            <a:ext cx="1396313" cy="1397000"/>
          </a:xfrm>
        </p:spPr>
      </p:pic>
      <p:pic>
        <p:nvPicPr>
          <p:cNvPr id="7" name="Grafik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764704"/>
            <a:ext cx="6264696" cy="5756122"/>
          </a:xfrm>
          <a:prstGeom prst="rect">
            <a:avLst/>
          </a:prstGeom>
        </p:spPr>
      </p:pic>
      <p:sp>
        <p:nvSpPr>
          <p:cNvPr id="8" name="Textfeld 7"/>
          <p:cNvSpPr txBox="1"/>
          <p:nvPr/>
        </p:nvSpPr>
        <p:spPr>
          <a:xfrm>
            <a:off x="6372200" y="6094457"/>
            <a:ext cx="2304256" cy="430887"/>
          </a:xfrm>
          <a:prstGeom prst="rect">
            <a:avLst/>
          </a:prstGeom>
          <a:noFill/>
        </p:spPr>
        <p:txBody>
          <a:bodyPr wrap="square" rtlCol="0">
            <a:spAutoFit/>
          </a:bodyPr>
          <a:lstStyle/>
          <a:p>
            <a:r>
              <a:rPr lang="de-DE" sz="1100" i="1" dirty="0" smtClean="0"/>
              <a:t>Quelle:http://www.taz.de/!120837/, Stand 02.09.2013</a:t>
            </a:r>
            <a:endParaRPr lang="de-DE" sz="1100" i="1" dirty="0"/>
          </a:p>
        </p:txBody>
      </p:sp>
    </p:spTree>
    <p:extLst>
      <p:ext uri="{BB962C8B-B14F-4D97-AF65-F5344CB8AC3E}">
        <p14:creationId xmlns:p14="http://schemas.microsoft.com/office/powerpoint/2010/main" xmlns="" val="2877433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51835" t="44593" r="21582" b="16967"/>
          <a:stretch/>
        </p:blipFill>
        <p:spPr bwMode="auto">
          <a:xfrm>
            <a:off x="3059832" y="1196752"/>
            <a:ext cx="5888568" cy="478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feld 1"/>
          <p:cNvSpPr txBox="1"/>
          <p:nvPr/>
        </p:nvSpPr>
        <p:spPr>
          <a:xfrm>
            <a:off x="467544" y="2001614"/>
            <a:ext cx="2736304" cy="923330"/>
          </a:xfrm>
          <a:prstGeom prst="rect">
            <a:avLst/>
          </a:prstGeom>
          <a:noFill/>
        </p:spPr>
        <p:txBody>
          <a:bodyPr wrap="square" rtlCol="0">
            <a:spAutoFit/>
          </a:bodyPr>
          <a:lstStyle/>
          <a:p>
            <a:r>
              <a:rPr lang="de-DE" dirty="0" smtClean="0">
                <a:solidFill>
                  <a:schemeClr val="tx2">
                    <a:lumMod val="90000"/>
                    <a:lumOff val="10000"/>
                  </a:schemeClr>
                </a:solidFill>
              </a:rPr>
              <a:t>Wirkungszusammenhänge im neuen Arbeitsmarktregime</a:t>
            </a:r>
            <a:endParaRPr lang="de-DE" dirty="0">
              <a:solidFill>
                <a:schemeClr val="tx2">
                  <a:lumMod val="90000"/>
                  <a:lumOff val="10000"/>
                </a:schemeClr>
              </a:solidFill>
            </a:endParaRPr>
          </a:p>
        </p:txBody>
      </p:sp>
    </p:spTree>
    <p:extLst>
      <p:ext uri="{BB962C8B-B14F-4D97-AF65-F5344CB8AC3E}">
        <p14:creationId xmlns:p14="http://schemas.microsoft.com/office/powerpoint/2010/main" xmlns="" val="1345406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48000" t="16795" r="17915" b="17896"/>
          <a:stretch/>
        </p:blipFill>
        <p:spPr bwMode="auto">
          <a:xfrm>
            <a:off x="3419872" y="776573"/>
            <a:ext cx="5333790" cy="57487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feld 2"/>
          <p:cNvSpPr txBox="1"/>
          <p:nvPr/>
        </p:nvSpPr>
        <p:spPr>
          <a:xfrm>
            <a:off x="467544" y="2001614"/>
            <a:ext cx="2736304" cy="1477328"/>
          </a:xfrm>
          <a:prstGeom prst="rect">
            <a:avLst/>
          </a:prstGeom>
          <a:noFill/>
        </p:spPr>
        <p:txBody>
          <a:bodyPr wrap="square" rtlCol="0">
            <a:spAutoFit/>
          </a:bodyPr>
          <a:lstStyle/>
          <a:p>
            <a:r>
              <a:rPr lang="de-DE" dirty="0" smtClean="0">
                <a:solidFill>
                  <a:schemeClr val="tx2">
                    <a:lumMod val="90000"/>
                    <a:lumOff val="10000"/>
                  </a:schemeClr>
                </a:solidFill>
              </a:rPr>
              <a:t>Empirische Basis der Expertenbefragung (Gesamtzahl der Interviews für beide Untersuchungswellen</a:t>
            </a:r>
            <a:endParaRPr lang="de-DE" dirty="0">
              <a:solidFill>
                <a:schemeClr val="tx2">
                  <a:lumMod val="90000"/>
                  <a:lumOff val="10000"/>
                </a:schemeClr>
              </a:solidFill>
            </a:endParaRPr>
          </a:p>
        </p:txBody>
      </p:sp>
    </p:spTree>
    <p:extLst>
      <p:ext uri="{BB962C8B-B14F-4D97-AF65-F5344CB8AC3E}">
        <p14:creationId xmlns:p14="http://schemas.microsoft.com/office/powerpoint/2010/main" xmlns="" val="1345406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47584" t="22948" r="18447" b="30985"/>
          <a:stretch/>
        </p:blipFill>
        <p:spPr bwMode="auto">
          <a:xfrm>
            <a:off x="2123728" y="980728"/>
            <a:ext cx="6984776" cy="532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feld 2"/>
          <p:cNvSpPr txBox="1"/>
          <p:nvPr/>
        </p:nvSpPr>
        <p:spPr>
          <a:xfrm>
            <a:off x="467544" y="2001614"/>
            <a:ext cx="1656184" cy="1477328"/>
          </a:xfrm>
          <a:prstGeom prst="rect">
            <a:avLst/>
          </a:prstGeom>
          <a:noFill/>
        </p:spPr>
        <p:txBody>
          <a:bodyPr wrap="square" rtlCol="0">
            <a:spAutoFit/>
          </a:bodyPr>
          <a:lstStyle/>
          <a:p>
            <a:r>
              <a:rPr lang="de-DE" dirty="0" smtClean="0">
                <a:solidFill>
                  <a:schemeClr val="tx2">
                    <a:lumMod val="90000"/>
                    <a:lumOff val="10000"/>
                  </a:schemeClr>
                </a:solidFill>
              </a:rPr>
              <a:t>Empirische Basis der Befragung von Leitungsbezieherinnen</a:t>
            </a:r>
            <a:endParaRPr lang="de-DE" dirty="0">
              <a:solidFill>
                <a:schemeClr val="tx2">
                  <a:lumMod val="90000"/>
                  <a:lumOff val="10000"/>
                </a:schemeClr>
              </a:solidFill>
            </a:endParaRPr>
          </a:p>
        </p:txBody>
      </p:sp>
    </p:spTree>
    <p:extLst>
      <p:ext uri="{BB962C8B-B14F-4D97-AF65-F5344CB8AC3E}">
        <p14:creationId xmlns:p14="http://schemas.microsoft.com/office/powerpoint/2010/main" xmlns="" val="1345406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60083" t="74774" r="8730" b="10212"/>
          <a:stretch/>
        </p:blipFill>
        <p:spPr bwMode="auto">
          <a:xfrm>
            <a:off x="317684" y="2420888"/>
            <a:ext cx="8508633" cy="23042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feld 2"/>
          <p:cNvSpPr txBox="1"/>
          <p:nvPr/>
        </p:nvSpPr>
        <p:spPr>
          <a:xfrm>
            <a:off x="2015716" y="1907540"/>
            <a:ext cx="5112568" cy="369332"/>
          </a:xfrm>
          <a:prstGeom prst="rect">
            <a:avLst/>
          </a:prstGeom>
          <a:noFill/>
        </p:spPr>
        <p:txBody>
          <a:bodyPr wrap="square" rtlCol="0">
            <a:spAutoFit/>
          </a:bodyPr>
          <a:lstStyle/>
          <a:p>
            <a:r>
              <a:rPr lang="de-DE" dirty="0" smtClean="0">
                <a:solidFill>
                  <a:schemeClr val="tx2">
                    <a:lumMod val="90000"/>
                    <a:lumOff val="10000"/>
                  </a:schemeClr>
                </a:solidFill>
              </a:rPr>
              <a:t>Befragungen nach Erhebungszeitpunk und Sample</a:t>
            </a:r>
            <a:endParaRPr lang="de-DE" dirty="0">
              <a:solidFill>
                <a:schemeClr val="tx2">
                  <a:lumMod val="90000"/>
                  <a:lumOff val="10000"/>
                </a:schemeClr>
              </a:solidFill>
            </a:endParaRPr>
          </a:p>
        </p:txBody>
      </p:sp>
    </p:spTree>
    <p:extLst>
      <p:ext uri="{BB962C8B-B14F-4D97-AF65-F5344CB8AC3E}">
        <p14:creationId xmlns:p14="http://schemas.microsoft.com/office/powerpoint/2010/main" xmlns="" val="1345406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7200" y="2204864"/>
            <a:ext cx="8219256" cy="2448272"/>
          </a:xfrm>
        </p:spPr>
        <p:txBody>
          <a:bodyPr>
            <a:normAutofit/>
          </a:bodyPr>
          <a:lstStyle/>
          <a:p>
            <a:pPr marL="342900" lvl="0" indent="-342900">
              <a:lnSpc>
                <a:spcPct val="115000"/>
              </a:lnSpc>
              <a:spcAft>
                <a:spcPts val="0"/>
              </a:spcAft>
              <a:buFont typeface="+mj-lt"/>
              <a:buAutoNum type="arabicParenBoth"/>
              <a:tabLst>
                <a:tab pos="450850" algn="l"/>
              </a:tabLst>
            </a:pPr>
            <a:r>
              <a:rPr lang="de-DE" sz="2400" dirty="0" smtClean="0">
                <a:ea typeface="Calibri"/>
                <a:cs typeface="Times New Roman"/>
              </a:rPr>
              <a:t> Von unterschiedlichen Problemkonstellationen am 	Arbeitsmarkt und variierenden Akteurstrategien beeinflusst, 	bilden sich in den Regionen Varianten eines aktivierenden 	Arbeitsmarktregimes heraus, das die Erwerbslosigkeit als 	Wettkampf inszeniert.</a:t>
            </a:r>
            <a:endParaRPr lang="de-DE" sz="1200" dirty="0" smtClean="0">
              <a:ea typeface="Calibri"/>
              <a:cs typeface="Times New Roman"/>
            </a:endParaRPr>
          </a:p>
        </p:txBody>
      </p:sp>
      <p:sp>
        <p:nvSpPr>
          <p:cNvPr id="4" name="Titel 3"/>
          <p:cNvSpPr>
            <a:spLocks noGrp="1"/>
          </p:cNvSpPr>
          <p:nvPr>
            <p:ph type="title"/>
          </p:nvPr>
        </p:nvSpPr>
        <p:spPr/>
        <p:txBody>
          <a:bodyPr/>
          <a:lstStyle/>
          <a:p>
            <a:endParaRPr lang="de-DE"/>
          </a:p>
        </p:txBody>
      </p:sp>
    </p:spTree>
    <p:extLst>
      <p:ext uri="{BB962C8B-B14F-4D97-AF65-F5344CB8AC3E}">
        <p14:creationId xmlns:p14="http://schemas.microsoft.com/office/powerpoint/2010/main" xmlns="" val="13454063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rporate Design">
  <a:themeElements>
    <a:clrScheme name="FSU">
      <a:dk1>
        <a:sysClr val="windowText" lastClr="000000"/>
      </a:dk1>
      <a:lt1>
        <a:sysClr val="window" lastClr="FFFFFF"/>
      </a:lt1>
      <a:dk2>
        <a:srgbClr val="002350"/>
      </a:dk2>
      <a:lt2>
        <a:srgbClr val="F7F8FA"/>
      </a:lt2>
      <a:accent1>
        <a:srgbClr val="5A93BB"/>
      </a:accent1>
      <a:accent2>
        <a:srgbClr val="CD0067"/>
      </a:accent2>
      <a:accent3>
        <a:srgbClr val="578C27"/>
      </a:accent3>
      <a:accent4>
        <a:srgbClr val="D49700"/>
      </a:accent4>
      <a:accent5>
        <a:srgbClr val="690067"/>
      </a:accent5>
      <a:accent6>
        <a:srgbClr val="EB690B"/>
      </a:accent6>
      <a:hlink>
        <a:srgbClr val="AAB5CA"/>
      </a:hlink>
      <a:folHlink>
        <a:srgbClr val="5F7298"/>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bwMode="ltGray">
        <a:solidFill>
          <a:schemeClr val="accent1">
            <a:lumMod val="50000"/>
          </a:schemeClr>
        </a:solidFill>
        <a:ln w="48000" cap="flat" cmpd="thickThin" algn="ctr">
          <a:noFill/>
          <a:prstDash val="solid"/>
        </a:ln>
      </a:spPr>
      <a:bodyPr rtlCol="0" anchor="ctr"/>
      <a:lstStyle>
        <a:defPPr marL="0" algn="ctr" defTabSz="914400" rtl="0" eaLnBrk="1" latinLnBrk="0" hangingPunct="1">
          <a:defRPr kumimoji="0" sz="1800" kern="1200">
            <a:solidFill>
              <a:schemeClr val="lt1"/>
            </a:solidFill>
            <a:latin typeface="+mn-lt"/>
            <a:ea typeface="+mn-ea"/>
            <a:cs typeface="+mn-cs"/>
          </a:defRPr>
        </a:defPPr>
      </a:lstStyle>
      <a:style>
        <a:lnRef idx="2">
          <a:schemeClr val="accent1"/>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FSU">
  <a:themeElements>
    <a:clrScheme name="FSU">
      <a:dk1>
        <a:sysClr val="windowText" lastClr="000000"/>
      </a:dk1>
      <a:lt1>
        <a:sysClr val="window" lastClr="FFFFFF"/>
      </a:lt1>
      <a:dk2>
        <a:srgbClr val="002350"/>
      </a:dk2>
      <a:lt2>
        <a:srgbClr val="F7F8FA"/>
      </a:lt2>
      <a:accent1>
        <a:srgbClr val="5A93BB"/>
      </a:accent1>
      <a:accent2>
        <a:srgbClr val="CD0067"/>
      </a:accent2>
      <a:accent3>
        <a:srgbClr val="578C27"/>
      </a:accent3>
      <a:accent4>
        <a:srgbClr val="D49700"/>
      </a:accent4>
      <a:accent5>
        <a:srgbClr val="690067"/>
      </a:accent5>
      <a:accent6>
        <a:srgbClr val="EB690B"/>
      </a:accent6>
      <a:hlink>
        <a:srgbClr val="AAB5CA"/>
      </a:hlink>
      <a:folHlink>
        <a:srgbClr val="5F7298"/>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bwMode="ltGray">
        <a:solidFill>
          <a:schemeClr val="accent1">
            <a:lumMod val="50000"/>
          </a:schemeClr>
        </a:solidFill>
        <a:ln w="48000" cap="flat" cmpd="thickThin" algn="ctr">
          <a:noFill/>
          <a:prstDash val="solid"/>
        </a:ln>
      </a:spPr>
      <a:bodyPr rtlCol="0" anchor="ctr"/>
      <a:lstStyle>
        <a:defPPr marL="0" algn="ctr" defTabSz="914400" rtl="0" eaLnBrk="1" latinLnBrk="0" hangingPunct="1">
          <a:defRPr kumimoji="0" sz="1800" kern="1200">
            <a:solidFill>
              <a:schemeClr val="lt1"/>
            </a:solidFill>
            <a:latin typeface="+mn-lt"/>
            <a:ea typeface="+mn-ea"/>
            <a:cs typeface="+mn-cs"/>
          </a:defRPr>
        </a:defPPr>
      </a:lstStyle>
      <a:style>
        <a:lnRef idx="2">
          <a:schemeClr val="accent1"/>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FSU">
  <a:themeElements>
    <a:clrScheme name="FSU">
      <a:dk1>
        <a:sysClr val="windowText" lastClr="000000"/>
      </a:dk1>
      <a:lt1>
        <a:sysClr val="window" lastClr="FFFFFF"/>
      </a:lt1>
      <a:dk2>
        <a:srgbClr val="002350"/>
      </a:dk2>
      <a:lt2>
        <a:srgbClr val="F7F8FA"/>
      </a:lt2>
      <a:accent1>
        <a:srgbClr val="5A93BB"/>
      </a:accent1>
      <a:accent2>
        <a:srgbClr val="CD0067"/>
      </a:accent2>
      <a:accent3>
        <a:srgbClr val="578C27"/>
      </a:accent3>
      <a:accent4>
        <a:srgbClr val="D49700"/>
      </a:accent4>
      <a:accent5>
        <a:srgbClr val="690067"/>
      </a:accent5>
      <a:accent6>
        <a:srgbClr val="EB690B"/>
      </a:accent6>
      <a:hlink>
        <a:srgbClr val="AAB5CA"/>
      </a:hlink>
      <a:folHlink>
        <a:srgbClr val="5F7298"/>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bwMode="ltGray">
        <a:solidFill>
          <a:schemeClr val="accent1">
            <a:lumMod val="50000"/>
          </a:schemeClr>
        </a:solidFill>
        <a:ln w="48000" cap="flat" cmpd="thickThin" algn="ctr">
          <a:noFill/>
          <a:prstDash val="solid"/>
        </a:ln>
      </a:spPr>
      <a:bodyPr rtlCol="0" anchor="ctr"/>
      <a:lstStyle>
        <a:defPPr marL="0" algn="ctr" defTabSz="914400" rtl="0" eaLnBrk="1" latinLnBrk="0" hangingPunct="1">
          <a:defRPr kumimoji="0" sz="1800" kern="1200">
            <a:solidFill>
              <a:schemeClr val="lt1"/>
            </a:solidFill>
            <a:latin typeface="+mn-lt"/>
            <a:ea typeface="+mn-ea"/>
            <a:cs typeface="+mn-cs"/>
          </a:defRPr>
        </a:defPPr>
      </a:lstStyle>
      <a:style>
        <a:lnRef idx="2">
          <a:schemeClr val="accent1"/>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corporate Design</Template>
  <TotalTime>0</TotalTime>
  <Words>1879</Words>
  <Application>Microsoft Office PowerPoint</Application>
  <PresentationFormat>Bildschirmpräsentation (4:3)</PresentationFormat>
  <Paragraphs>94</Paragraphs>
  <Slides>37</Slides>
  <Notes>1</Notes>
  <HiddenSlides>0</HiddenSlides>
  <MMClips>0</MMClips>
  <ScaleCrop>false</ScaleCrop>
  <HeadingPairs>
    <vt:vector size="4" baseType="variant">
      <vt:variant>
        <vt:lpstr>Design</vt:lpstr>
      </vt:variant>
      <vt:variant>
        <vt:i4>3</vt:i4>
      </vt:variant>
      <vt:variant>
        <vt:lpstr>Folientitel</vt:lpstr>
      </vt:variant>
      <vt:variant>
        <vt:i4>37</vt:i4>
      </vt:variant>
    </vt:vector>
  </HeadingPairs>
  <TitlesOfParts>
    <vt:vector size="40" baseType="lpstr">
      <vt:lpstr>corporate Design</vt:lpstr>
      <vt:lpstr>1_FSU</vt:lpstr>
      <vt:lpstr>2_FSU</vt:lpstr>
      <vt:lpstr>10 Jahre Hartz IV: Bewährungsproben für die Unterschicht? Soziale Folgen aktivierender Arbeitsmarktpolitik  Prof. Dr. Klaus Dörre 10. Juli 2015 Stuttgart Landesarmutskonferenz Baden-Würtemberg: 10 Jahre Hartz IV</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Typus- und Statusveränderung im Zeitverlauf  Dörre/Scherschel/Booth (2013): Bewährungsproben für die Unterschicht, S. 270</vt:lpstr>
      <vt:lpstr>Folie 23</vt:lpstr>
      <vt:lpstr>Folie 24</vt:lpstr>
      <vt:lpstr>Folie 25</vt:lpstr>
      <vt:lpstr>Folie 26</vt:lpstr>
      <vt:lpstr>Folie 27</vt:lpstr>
      <vt:lpstr>Folie 28</vt:lpstr>
      <vt:lpstr>Folie 29</vt:lpstr>
      <vt:lpstr>Folie 30</vt:lpstr>
      <vt:lpstr>Folie 31</vt:lpstr>
      <vt:lpstr>Folie 32</vt:lpstr>
      <vt:lpstr>Folie 33</vt:lpstr>
      <vt:lpstr>Folie 34</vt:lpstr>
      <vt:lpstr>VI. Alternativen</vt:lpstr>
      <vt:lpstr>Folie 36</vt:lpstr>
      <vt:lpstr>Folie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Jahrestagung der bag arbeit  am 2. Septemer 2013 in Berlin</dc:title>
  <dc:creator>Janett Grosser</dc:creator>
  <cp:lastModifiedBy>Waldemar</cp:lastModifiedBy>
  <cp:revision>70</cp:revision>
  <dcterms:created xsi:type="dcterms:W3CDTF">2013-09-02T07:27:46Z</dcterms:created>
  <dcterms:modified xsi:type="dcterms:W3CDTF">2015-07-12T14:51:23Z</dcterms:modified>
</cp:coreProperties>
</file>